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8288000" cy="10287000"/>
  <p:notesSz cx="6858000" cy="9144000"/>
  <p:embeddedFontLst>
    <p:embeddedFont>
      <p:font typeface="Childos Arabic" panose="020B0604020202020204" charset="-78"/>
      <p:regular r:id="rId25"/>
    </p:embeddedFont>
    <p:embeddedFont>
      <p:font typeface="Childos Arabic Bold" panose="020B0604020202020204" charset="-78"/>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535" y="25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31.03.2025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a:p>
          <a:p>
            <a:r>
              <a:rPr lang="en-US"/>
              <a:t>It can feel scary and uncomfortable to tell an adult but it is important to remember you did not do anything wrong.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4.svg"/><Relationship Id="rId11" Type="http://schemas.openxmlformats.org/officeDocument/2006/relationships/image" Target="../media/image68.png"/><Relationship Id="rId5" Type="http://schemas.openxmlformats.org/officeDocument/2006/relationships/image" Target="../media/image33.png"/><Relationship Id="rId10" Type="http://schemas.openxmlformats.org/officeDocument/2006/relationships/image" Target="../media/image14.png"/><Relationship Id="rId4" Type="http://schemas.openxmlformats.org/officeDocument/2006/relationships/image" Target="../media/image40.svg"/><Relationship Id="rId9" Type="http://schemas.openxmlformats.org/officeDocument/2006/relationships/image" Target="../media/image67.png"/></Relationships>
</file>

<file path=ppt/slides/_rels/slide11.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35.png"/><Relationship Id="rId7" Type="http://schemas.openxmlformats.org/officeDocument/2006/relationships/image" Target="../media/image70.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9.png"/><Relationship Id="rId11" Type="http://schemas.openxmlformats.org/officeDocument/2006/relationships/image" Target="../media/image9.png"/><Relationship Id="rId5" Type="http://schemas.openxmlformats.org/officeDocument/2006/relationships/image" Target="../media/image67.png"/><Relationship Id="rId10" Type="http://schemas.openxmlformats.org/officeDocument/2006/relationships/image" Target="../media/image73.png"/><Relationship Id="rId4" Type="http://schemas.openxmlformats.org/officeDocument/2006/relationships/image" Target="../media/image36.svg"/><Relationship Id="rId9" Type="http://schemas.openxmlformats.org/officeDocument/2006/relationships/image" Target="../media/image72.svg"/></Relationships>
</file>

<file path=ppt/slides/_rels/slide12.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35.png"/><Relationship Id="rId7" Type="http://schemas.openxmlformats.org/officeDocument/2006/relationships/image" Target="../media/image70.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67.png"/><Relationship Id="rId10" Type="http://schemas.openxmlformats.org/officeDocument/2006/relationships/image" Target="../media/image72.svg"/><Relationship Id="rId4" Type="http://schemas.openxmlformats.org/officeDocument/2006/relationships/image" Target="../media/image36.svg"/><Relationship Id="rId9" Type="http://schemas.openxmlformats.org/officeDocument/2006/relationships/image" Target="../media/image71.png"/></Relationships>
</file>

<file path=ppt/slides/_rels/slide13.xml.rels><?xml version="1.0" encoding="UTF-8" standalone="yes"?>
<Relationships xmlns="http://schemas.openxmlformats.org/package/2006/relationships"><Relationship Id="rId8" Type="http://schemas.openxmlformats.org/officeDocument/2006/relationships/image" Target="../media/image72.svg"/><Relationship Id="rId3" Type="http://schemas.openxmlformats.org/officeDocument/2006/relationships/image" Target="../media/image39.png"/><Relationship Id="rId7" Type="http://schemas.openxmlformats.org/officeDocument/2006/relationships/image" Target="../media/image7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10" Type="http://schemas.openxmlformats.org/officeDocument/2006/relationships/image" Target="../media/image76.svg"/><Relationship Id="rId4" Type="http://schemas.openxmlformats.org/officeDocument/2006/relationships/image" Target="../media/image40.svg"/><Relationship Id="rId9" Type="http://schemas.openxmlformats.org/officeDocument/2006/relationships/image" Target="../media/image75.png"/></Relationships>
</file>

<file path=ppt/slides/_rels/slide14.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39.pn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78.svg"/><Relationship Id="rId11" Type="http://schemas.openxmlformats.org/officeDocument/2006/relationships/image" Target="../media/image80.svg"/><Relationship Id="rId5" Type="http://schemas.openxmlformats.org/officeDocument/2006/relationships/image" Target="../media/image77.png"/><Relationship Id="rId10" Type="http://schemas.openxmlformats.org/officeDocument/2006/relationships/image" Target="../media/image79.png"/><Relationship Id="rId4" Type="http://schemas.openxmlformats.org/officeDocument/2006/relationships/image" Target="../media/image40.svg"/><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8.svg"/></Relationships>
</file>

<file path=ppt/slides/_rels/slide16.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84.svg"/><Relationship Id="rId3" Type="http://schemas.openxmlformats.org/officeDocument/2006/relationships/image" Target="../media/image39.png"/><Relationship Id="rId7" Type="http://schemas.openxmlformats.org/officeDocument/2006/relationships/image" Target="../media/image7.png"/><Relationship Id="rId12" Type="http://schemas.openxmlformats.org/officeDocument/2006/relationships/image" Target="../media/image83.png"/><Relationship Id="rId2" Type="http://schemas.openxmlformats.org/officeDocument/2006/relationships/notesSlide" Target="../notesSlides/notesSlide10.xml"/><Relationship Id="rId16" Type="http://schemas.openxmlformats.org/officeDocument/2006/relationships/image" Target="../media/image87.svg"/><Relationship Id="rId1" Type="http://schemas.openxmlformats.org/officeDocument/2006/relationships/slideLayout" Target="../slideLayouts/slideLayout7.xml"/><Relationship Id="rId6" Type="http://schemas.openxmlformats.org/officeDocument/2006/relationships/image" Target="../media/image42.svg"/><Relationship Id="rId11" Type="http://schemas.openxmlformats.org/officeDocument/2006/relationships/image" Target="../media/image14.png"/><Relationship Id="rId5" Type="http://schemas.openxmlformats.org/officeDocument/2006/relationships/image" Target="../media/image41.png"/><Relationship Id="rId15" Type="http://schemas.openxmlformats.org/officeDocument/2006/relationships/image" Target="../media/image86.png"/><Relationship Id="rId10" Type="http://schemas.openxmlformats.org/officeDocument/2006/relationships/image" Target="../media/image82.svg"/><Relationship Id="rId4" Type="http://schemas.openxmlformats.org/officeDocument/2006/relationships/image" Target="../media/image40.svg"/><Relationship Id="rId9" Type="http://schemas.openxmlformats.org/officeDocument/2006/relationships/image" Target="../media/image81.png"/><Relationship Id="rId14" Type="http://schemas.openxmlformats.org/officeDocument/2006/relationships/image" Target="../media/image85.png"/></Relationships>
</file>

<file path=ppt/slides/_rels/slide17.xml.rels><?xml version="1.0" encoding="UTF-8" standalone="yes"?>
<Relationships xmlns="http://schemas.openxmlformats.org/package/2006/relationships"><Relationship Id="rId8" Type="http://schemas.openxmlformats.org/officeDocument/2006/relationships/image" Target="../media/image50.svg"/><Relationship Id="rId13" Type="http://schemas.openxmlformats.org/officeDocument/2006/relationships/image" Target="../media/image55.png"/><Relationship Id="rId18" Type="http://schemas.openxmlformats.org/officeDocument/2006/relationships/image" Target="../media/image95.svg"/><Relationship Id="rId3" Type="http://schemas.openxmlformats.org/officeDocument/2006/relationships/image" Target="../media/image45.png"/><Relationship Id="rId21" Type="http://schemas.openxmlformats.org/officeDocument/2006/relationships/image" Target="../media/image97.svg"/><Relationship Id="rId7" Type="http://schemas.openxmlformats.org/officeDocument/2006/relationships/image" Target="../media/image49.png"/><Relationship Id="rId12" Type="http://schemas.openxmlformats.org/officeDocument/2006/relationships/image" Target="../media/image93.svg"/><Relationship Id="rId17" Type="http://schemas.openxmlformats.org/officeDocument/2006/relationships/image" Target="../media/image94.png"/><Relationship Id="rId2" Type="http://schemas.openxmlformats.org/officeDocument/2006/relationships/notesSlide" Target="../notesSlides/notesSlide11.xml"/><Relationship Id="rId16" Type="http://schemas.openxmlformats.org/officeDocument/2006/relationships/image" Target="../media/image16.svg"/><Relationship Id="rId20" Type="http://schemas.openxmlformats.org/officeDocument/2006/relationships/image" Target="../media/image96.png"/><Relationship Id="rId1" Type="http://schemas.openxmlformats.org/officeDocument/2006/relationships/slideLayout" Target="../slideLayouts/slideLayout7.xml"/><Relationship Id="rId6" Type="http://schemas.openxmlformats.org/officeDocument/2006/relationships/image" Target="../media/image89.svg"/><Relationship Id="rId11" Type="http://schemas.openxmlformats.org/officeDocument/2006/relationships/image" Target="../media/image92.png"/><Relationship Id="rId5" Type="http://schemas.openxmlformats.org/officeDocument/2006/relationships/image" Target="../media/image88.png"/><Relationship Id="rId15" Type="http://schemas.openxmlformats.org/officeDocument/2006/relationships/image" Target="../media/image15.png"/><Relationship Id="rId23" Type="http://schemas.openxmlformats.org/officeDocument/2006/relationships/image" Target="../media/image99.svg"/><Relationship Id="rId10" Type="http://schemas.openxmlformats.org/officeDocument/2006/relationships/image" Target="../media/image91.svg"/><Relationship Id="rId19" Type="http://schemas.openxmlformats.org/officeDocument/2006/relationships/image" Target="../media/image14.png"/><Relationship Id="rId4" Type="http://schemas.openxmlformats.org/officeDocument/2006/relationships/image" Target="../media/image46.svg"/><Relationship Id="rId9" Type="http://schemas.openxmlformats.org/officeDocument/2006/relationships/image" Target="../media/image90.png"/><Relationship Id="rId14" Type="http://schemas.openxmlformats.org/officeDocument/2006/relationships/image" Target="../media/image56.svg"/><Relationship Id="rId22" Type="http://schemas.openxmlformats.org/officeDocument/2006/relationships/image" Target="../media/image98.png"/></Relationships>
</file>

<file path=ppt/slides/_rels/slide18.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40.svg"/><Relationship Id="rId7" Type="http://schemas.openxmlformats.org/officeDocument/2006/relationships/image" Target="../media/image42.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101.svg"/><Relationship Id="rId10" Type="http://schemas.openxmlformats.org/officeDocument/2006/relationships/image" Target="../media/image14.png"/><Relationship Id="rId4" Type="http://schemas.openxmlformats.org/officeDocument/2006/relationships/image" Target="../media/image100.png"/><Relationship Id="rId9" Type="http://schemas.openxmlformats.org/officeDocument/2006/relationships/image" Target="../media/image103.svg"/></Relationships>
</file>

<file path=ppt/slides/_rels/slide19.xml.rels><?xml version="1.0" encoding="UTF-8" standalone="yes"?>
<Relationships xmlns="http://schemas.openxmlformats.org/package/2006/relationships"><Relationship Id="rId8" Type="http://schemas.openxmlformats.org/officeDocument/2006/relationships/image" Target="../media/image105.svg"/><Relationship Id="rId13" Type="http://schemas.openxmlformats.org/officeDocument/2006/relationships/image" Target="../media/image3.png"/><Relationship Id="rId18" Type="http://schemas.openxmlformats.org/officeDocument/2006/relationships/image" Target="../media/image112.png"/><Relationship Id="rId3" Type="http://schemas.openxmlformats.org/officeDocument/2006/relationships/image" Target="../media/image39.png"/><Relationship Id="rId7" Type="http://schemas.openxmlformats.org/officeDocument/2006/relationships/image" Target="../media/image104.png"/><Relationship Id="rId12" Type="http://schemas.openxmlformats.org/officeDocument/2006/relationships/image" Target="../media/image109.svg"/><Relationship Id="rId17" Type="http://schemas.openxmlformats.org/officeDocument/2006/relationships/image" Target="../media/image14.png"/><Relationship Id="rId2" Type="http://schemas.openxmlformats.org/officeDocument/2006/relationships/notesSlide" Target="../notesSlides/notesSlide12.xml"/><Relationship Id="rId16" Type="http://schemas.openxmlformats.org/officeDocument/2006/relationships/image" Target="../media/image111.svg"/><Relationship Id="rId1" Type="http://schemas.openxmlformats.org/officeDocument/2006/relationships/slideLayout" Target="../slideLayouts/slideLayout7.xml"/><Relationship Id="rId6" Type="http://schemas.openxmlformats.org/officeDocument/2006/relationships/image" Target="../media/image89.svg"/><Relationship Id="rId11" Type="http://schemas.openxmlformats.org/officeDocument/2006/relationships/image" Target="../media/image108.png"/><Relationship Id="rId5" Type="http://schemas.openxmlformats.org/officeDocument/2006/relationships/image" Target="../media/image88.png"/><Relationship Id="rId15" Type="http://schemas.openxmlformats.org/officeDocument/2006/relationships/image" Target="../media/image110.png"/><Relationship Id="rId10" Type="http://schemas.openxmlformats.org/officeDocument/2006/relationships/image" Target="../media/image107.svg"/><Relationship Id="rId19" Type="http://schemas.openxmlformats.org/officeDocument/2006/relationships/image" Target="../media/image113.svg"/><Relationship Id="rId4" Type="http://schemas.openxmlformats.org/officeDocument/2006/relationships/image" Target="../media/image40.svg"/><Relationship Id="rId9" Type="http://schemas.openxmlformats.org/officeDocument/2006/relationships/image" Target="../media/image106.png"/><Relationship Id="rId14" Type="http://schemas.openxmlformats.org/officeDocument/2006/relationships/image" Target="../media/image4.sv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svg"/><Relationship Id="rId7" Type="http://schemas.openxmlformats.org/officeDocument/2006/relationships/image" Target="../media/image11.svg"/><Relationship Id="rId12"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8.svg"/><Relationship Id="rId5" Type="http://schemas.openxmlformats.org/officeDocument/2006/relationships/image" Target="../media/image4.sv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13.svg"/></Relationships>
</file>

<file path=ppt/slides/_rels/slide20.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115.svg"/><Relationship Id="rId3" Type="http://schemas.openxmlformats.org/officeDocument/2006/relationships/image" Target="../media/image39.png"/><Relationship Id="rId7" Type="http://schemas.openxmlformats.org/officeDocument/2006/relationships/image" Target="../media/image41.png"/><Relationship Id="rId12" Type="http://schemas.openxmlformats.org/officeDocument/2006/relationships/image" Target="../media/image11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89.svg"/><Relationship Id="rId11" Type="http://schemas.openxmlformats.org/officeDocument/2006/relationships/image" Target="../media/image14.png"/><Relationship Id="rId5" Type="http://schemas.openxmlformats.org/officeDocument/2006/relationships/image" Target="../media/image88.png"/><Relationship Id="rId10" Type="http://schemas.openxmlformats.org/officeDocument/2006/relationships/image" Target="../media/image8.svg"/><Relationship Id="rId4" Type="http://schemas.openxmlformats.org/officeDocument/2006/relationships/image" Target="../media/image40.sv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105.svg"/><Relationship Id="rId13" Type="http://schemas.openxmlformats.org/officeDocument/2006/relationships/image" Target="../media/image3.png"/><Relationship Id="rId3" Type="http://schemas.openxmlformats.org/officeDocument/2006/relationships/image" Target="../media/image39.png"/><Relationship Id="rId7" Type="http://schemas.openxmlformats.org/officeDocument/2006/relationships/image" Target="../media/image104.png"/><Relationship Id="rId12" Type="http://schemas.openxmlformats.org/officeDocument/2006/relationships/image" Target="../media/image109.svg"/><Relationship Id="rId17" Type="http://schemas.openxmlformats.org/officeDocument/2006/relationships/image" Target="../media/image14.png"/><Relationship Id="rId2" Type="http://schemas.openxmlformats.org/officeDocument/2006/relationships/notesSlide" Target="../notesSlides/notesSlide14.xml"/><Relationship Id="rId16" Type="http://schemas.openxmlformats.org/officeDocument/2006/relationships/image" Target="../media/image117.svg"/><Relationship Id="rId1" Type="http://schemas.openxmlformats.org/officeDocument/2006/relationships/slideLayout" Target="../slideLayouts/slideLayout7.xml"/><Relationship Id="rId6" Type="http://schemas.openxmlformats.org/officeDocument/2006/relationships/image" Target="../media/image89.svg"/><Relationship Id="rId11" Type="http://schemas.openxmlformats.org/officeDocument/2006/relationships/image" Target="../media/image108.png"/><Relationship Id="rId5" Type="http://schemas.openxmlformats.org/officeDocument/2006/relationships/image" Target="../media/image88.png"/><Relationship Id="rId15" Type="http://schemas.openxmlformats.org/officeDocument/2006/relationships/image" Target="../media/image116.png"/><Relationship Id="rId10" Type="http://schemas.openxmlformats.org/officeDocument/2006/relationships/image" Target="../media/image107.svg"/><Relationship Id="rId4" Type="http://schemas.openxmlformats.org/officeDocument/2006/relationships/image" Target="../media/image40.svg"/><Relationship Id="rId9" Type="http://schemas.openxmlformats.org/officeDocument/2006/relationships/image" Target="../media/image106.png"/><Relationship Id="rId14" Type="http://schemas.openxmlformats.org/officeDocument/2006/relationships/image" Target="../media/image4.svg"/></Relationships>
</file>

<file path=ppt/slides/_rels/slide22.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19.svg"/><Relationship Id="rId11" Type="http://schemas.openxmlformats.org/officeDocument/2006/relationships/image" Target="../media/image14.png"/><Relationship Id="rId5" Type="http://schemas.openxmlformats.org/officeDocument/2006/relationships/image" Target="../media/image118.png"/><Relationship Id="rId10" Type="http://schemas.openxmlformats.org/officeDocument/2006/relationships/image" Target="../media/image8.svg"/><Relationship Id="rId4" Type="http://schemas.openxmlformats.org/officeDocument/2006/relationships/image" Target="../media/image40.sv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image" Target="../media/image15.png"/><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5" Type="http://schemas.openxmlformats.org/officeDocument/2006/relationships/image" Target="../media/image2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7.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6.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5.png"/><Relationship Id="rId5" Type="http://schemas.openxmlformats.org/officeDocument/2006/relationships/image" Target="../media/image31.png"/><Relationship Id="rId15" Type="http://schemas.openxmlformats.org/officeDocument/2006/relationships/image" Target="../media/image14.png"/><Relationship Id="rId10" Type="http://schemas.openxmlformats.org/officeDocument/2006/relationships/image" Target="../media/image4.svg"/><Relationship Id="rId4" Type="http://schemas.openxmlformats.org/officeDocument/2006/relationships/image" Target="../media/image30.svg"/><Relationship Id="rId9" Type="http://schemas.openxmlformats.org/officeDocument/2006/relationships/image" Target="../media/image3.png"/><Relationship Id="rId14" Type="http://schemas.openxmlformats.org/officeDocument/2006/relationships/image" Target="../media/image38.sv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8.svg"/></Relationships>
</file>

<file path=ppt/slides/_rels/slide6.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1.png"/><Relationship Id="rId12" Type="http://schemas.openxmlformats.org/officeDocument/2006/relationships/image" Target="../media/image43.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4.svg"/><Relationship Id="rId11" Type="http://schemas.openxmlformats.org/officeDocument/2006/relationships/image" Target="../media/image14.png"/><Relationship Id="rId5" Type="http://schemas.openxmlformats.org/officeDocument/2006/relationships/image" Target="../media/image33.png"/><Relationship Id="rId10" Type="http://schemas.openxmlformats.org/officeDocument/2006/relationships/image" Target="../media/image8.svg"/><Relationship Id="rId4" Type="http://schemas.openxmlformats.org/officeDocument/2006/relationships/image" Target="../media/image40.svg"/><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50.svg"/><Relationship Id="rId13" Type="http://schemas.openxmlformats.org/officeDocument/2006/relationships/image" Target="../media/image55.png"/><Relationship Id="rId18" Type="http://schemas.openxmlformats.org/officeDocument/2006/relationships/image" Target="../media/image59.png"/><Relationship Id="rId3" Type="http://schemas.openxmlformats.org/officeDocument/2006/relationships/image" Target="../media/image45.png"/><Relationship Id="rId21" Type="http://schemas.openxmlformats.org/officeDocument/2006/relationships/image" Target="../media/image62.svg"/><Relationship Id="rId7" Type="http://schemas.openxmlformats.org/officeDocument/2006/relationships/image" Target="../media/image49.png"/><Relationship Id="rId12" Type="http://schemas.openxmlformats.org/officeDocument/2006/relationships/image" Target="../media/image54.svg"/><Relationship Id="rId17" Type="http://schemas.openxmlformats.org/officeDocument/2006/relationships/image" Target="../media/image14.png"/><Relationship Id="rId2" Type="http://schemas.openxmlformats.org/officeDocument/2006/relationships/notesSlide" Target="../notesSlides/notesSlide3.xml"/><Relationship Id="rId16" Type="http://schemas.openxmlformats.org/officeDocument/2006/relationships/image" Target="../media/image58.svg"/><Relationship Id="rId20" Type="http://schemas.openxmlformats.org/officeDocument/2006/relationships/image" Target="../media/image61.png"/><Relationship Id="rId1" Type="http://schemas.openxmlformats.org/officeDocument/2006/relationships/slideLayout" Target="../slideLayouts/slideLayout7.xml"/><Relationship Id="rId6" Type="http://schemas.openxmlformats.org/officeDocument/2006/relationships/image" Target="../media/image48.sv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4.svg"/><Relationship Id="rId10" Type="http://schemas.openxmlformats.org/officeDocument/2006/relationships/image" Target="../media/image52.svg"/><Relationship Id="rId19" Type="http://schemas.openxmlformats.org/officeDocument/2006/relationships/image" Target="../media/image60.svg"/><Relationship Id="rId4" Type="http://schemas.openxmlformats.org/officeDocument/2006/relationships/image" Target="../media/image46.svg"/><Relationship Id="rId9" Type="http://schemas.openxmlformats.org/officeDocument/2006/relationships/image" Target="../media/image51.png"/><Relationship Id="rId14" Type="http://schemas.openxmlformats.org/officeDocument/2006/relationships/image" Target="../media/image56.svg"/><Relationship Id="rId22" Type="http://schemas.openxmlformats.org/officeDocument/2006/relationships/image" Target="../media/image63.png"/></Relationships>
</file>

<file path=ppt/slides/_rels/slide8.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14.png"/><Relationship Id="rId3" Type="http://schemas.openxmlformats.org/officeDocument/2006/relationships/image" Target="../media/image39.png"/><Relationship Id="rId7" Type="http://schemas.openxmlformats.org/officeDocument/2006/relationships/image" Target="../media/image41.png"/><Relationship Id="rId12" Type="http://schemas.openxmlformats.org/officeDocument/2006/relationships/image" Target="../media/image66.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4.svg"/><Relationship Id="rId11" Type="http://schemas.openxmlformats.org/officeDocument/2006/relationships/image" Target="../media/image65.png"/><Relationship Id="rId5" Type="http://schemas.openxmlformats.org/officeDocument/2006/relationships/image" Target="../media/image33.png"/><Relationship Id="rId10" Type="http://schemas.openxmlformats.org/officeDocument/2006/relationships/image" Target="../media/image8.svg"/><Relationship Id="rId4" Type="http://schemas.openxmlformats.org/officeDocument/2006/relationships/image" Target="../media/image40.svg"/><Relationship Id="rId9"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flipH="1" flipV="1">
            <a:off x="15424605" y="6961484"/>
            <a:ext cx="2689702" cy="3527478"/>
          </a:xfrm>
          <a:custGeom>
            <a:avLst/>
            <a:gdLst/>
            <a:ahLst/>
            <a:cxnLst/>
            <a:rect l="l" t="t" r="r" b="b"/>
            <a:pathLst>
              <a:path w="2689702" h="3527478">
                <a:moveTo>
                  <a:pt x="2689702" y="3527478"/>
                </a:moveTo>
                <a:lnTo>
                  <a:pt x="0" y="3527478"/>
                </a:lnTo>
                <a:lnTo>
                  <a:pt x="0" y="0"/>
                </a:lnTo>
                <a:lnTo>
                  <a:pt x="2689702" y="0"/>
                </a:lnTo>
                <a:lnTo>
                  <a:pt x="2689702" y="352747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Freeform 4"/>
          <p:cNvSpPr/>
          <p:nvPr/>
        </p:nvSpPr>
        <p:spPr>
          <a:xfrm>
            <a:off x="0" y="246180"/>
            <a:ext cx="3132468" cy="3121077"/>
          </a:xfrm>
          <a:custGeom>
            <a:avLst/>
            <a:gdLst/>
            <a:ahLst/>
            <a:cxnLst/>
            <a:rect l="l" t="t" r="r" b="b"/>
            <a:pathLst>
              <a:path w="3132468" h="3121077">
                <a:moveTo>
                  <a:pt x="0" y="0"/>
                </a:moveTo>
                <a:lnTo>
                  <a:pt x="3132468" y="0"/>
                </a:lnTo>
                <a:lnTo>
                  <a:pt x="3132468" y="3121077"/>
                </a:lnTo>
                <a:lnTo>
                  <a:pt x="0" y="312107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a:off x="15548634" y="7049031"/>
            <a:ext cx="3204646" cy="3192993"/>
          </a:xfrm>
          <a:custGeom>
            <a:avLst/>
            <a:gdLst/>
            <a:ahLst/>
            <a:cxnLst/>
            <a:rect l="l" t="t" r="r" b="b"/>
            <a:pathLst>
              <a:path w="3204646" h="3192993">
                <a:moveTo>
                  <a:pt x="0" y="0"/>
                </a:moveTo>
                <a:lnTo>
                  <a:pt x="3204646" y="0"/>
                </a:lnTo>
                <a:lnTo>
                  <a:pt x="3204646" y="3192992"/>
                </a:lnTo>
                <a:lnTo>
                  <a:pt x="0" y="319299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4380241" y="6012276"/>
            <a:ext cx="8982870" cy="2930661"/>
          </a:xfrm>
          <a:custGeom>
            <a:avLst/>
            <a:gdLst/>
            <a:ahLst/>
            <a:cxnLst/>
            <a:rect l="l" t="t" r="r" b="b"/>
            <a:pathLst>
              <a:path w="8982870" h="2930661">
                <a:moveTo>
                  <a:pt x="0" y="0"/>
                </a:moveTo>
                <a:lnTo>
                  <a:pt x="8982870" y="0"/>
                </a:lnTo>
                <a:lnTo>
                  <a:pt x="8982870" y="2930661"/>
                </a:lnTo>
                <a:lnTo>
                  <a:pt x="0" y="2930661"/>
                </a:lnTo>
                <a:lnTo>
                  <a:pt x="0" y="0"/>
                </a:lnTo>
                <a:close/>
              </a:path>
            </a:pathLst>
          </a:custGeom>
          <a:blipFill>
            <a:blip r:embed="rId10"/>
            <a:stretch>
              <a:fillRect/>
            </a:stretch>
          </a:blipFill>
        </p:spPr>
        <p:txBody>
          <a:bodyPr/>
          <a:lstStyle/>
          <a:p>
            <a:endParaRPr lang="en-CA"/>
          </a:p>
        </p:txBody>
      </p:sp>
      <p:grpSp>
        <p:nvGrpSpPr>
          <p:cNvPr id="8" name="Group 8"/>
          <p:cNvGrpSpPr/>
          <p:nvPr/>
        </p:nvGrpSpPr>
        <p:grpSpPr>
          <a:xfrm>
            <a:off x="3105598" y="2357357"/>
            <a:ext cx="11532157" cy="3200788"/>
            <a:chOff x="0" y="0"/>
            <a:chExt cx="12749821" cy="3538754"/>
          </a:xfrm>
        </p:grpSpPr>
        <p:sp>
          <p:nvSpPr>
            <p:cNvPr id="9" name="Freeform 9"/>
            <p:cNvSpPr/>
            <p:nvPr/>
          </p:nvSpPr>
          <p:spPr>
            <a:xfrm>
              <a:off x="0" y="0"/>
              <a:ext cx="12749821" cy="3538754"/>
            </a:xfrm>
            <a:custGeom>
              <a:avLst/>
              <a:gdLst/>
              <a:ahLst/>
              <a:cxnLst/>
              <a:rect l="l" t="t" r="r" b="b"/>
              <a:pathLst>
                <a:path w="12749821" h="3538754">
                  <a:moveTo>
                    <a:pt x="12625360" y="3538754"/>
                  </a:moveTo>
                  <a:lnTo>
                    <a:pt x="124460" y="3538754"/>
                  </a:lnTo>
                  <a:cubicBezTo>
                    <a:pt x="55880" y="3538754"/>
                    <a:pt x="0" y="3482874"/>
                    <a:pt x="0" y="3414294"/>
                  </a:cubicBezTo>
                  <a:lnTo>
                    <a:pt x="0" y="124460"/>
                  </a:lnTo>
                  <a:cubicBezTo>
                    <a:pt x="0" y="55880"/>
                    <a:pt x="55880" y="0"/>
                    <a:pt x="124460" y="0"/>
                  </a:cubicBezTo>
                  <a:lnTo>
                    <a:pt x="12625360" y="0"/>
                  </a:lnTo>
                  <a:cubicBezTo>
                    <a:pt x="12693941" y="0"/>
                    <a:pt x="12749821" y="55880"/>
                    <a:pt x="12749821" y="124460"/>
                  </a:cubicBezTo>
                  <a:lnTo>
                    <a:pt x="12749821" y="3414294"/>
                  </a:lnTo>
                  <a:cubicBezTo>
                    <a:pt x="12749821" y="3482874"/>
                    <a:pt x="12693941" y="3538754"/>
                    <a:pt x="12625360" y="3538754"/>
                  </a:cubicBezTo>
                  <a:close/>
                </a:path>
              </a:pathLst>
            </a:custGeom>
            <a:solidFill>
              <a:srgbClr val="C3C3C3"/>
            </a:solidFill>
          </p:spPr>
          <p:txBody>
            <a:bodyPr/>
            <a:lstStyle/>
            <a:p>
              <a:endParaRPr lang="en-CA"/>
            </a:p>
          </p:txBody>
        </p:sp>
      </p:grpSp>
      <p:sp>
        <p:nvSpPr>
          <p:cNvPr id="10" name="TextBox 10"/>
          <p:cNvSpPr txBox="1"/>
          <p:nvPr/>
        </p:nvSpPr>
        <p:spPr>
          <a:xfrm rot="-3486">
            <a:off x="3491591" y="2484929"/>
            <a:ext cx="10760055" cy="2832100"/>
          </a:xfrm>
          <a:prstGeom prst="rect">
            <a:avLst/>
          </a:prstGeom>
        </p:spPr>
        <p:txBody>
          <a:bodyPr lIns="0" tIns="0" rIns="0" bIns="0" rtlCol="0" anchor="t">
            <a:spAutoFit/>
          </a:bodyPr>
          <a:lstStyle/>
          <a:p>
            <a:pPr algn="ctr">
              <a:lnSpc>
                <a:spcPts val="5599"/>
              </a:lnSpc>
              <a:spcBef>
                <a:spcPct val="0"/>
              </a:spcBef>
            </a:pPr>
            <a:r>
              <a:rPr lang="en-US" sz="3999" spc="19">
                <a:solidFill>
                  <a:srgbClr val="000000"/>
                </a:solidFill>
                <a:latin typeface="Childos Arabic"/>
                <a:ea typeface="Childos Arabic"/>
                <a:cs typeface="Childos Arabic"/>
                <a:sym typeface="Childos Arabic"/>
              </a:rPr>
              <a:t>Teacher Powerpoint Supports for the Sexuality Education Components of the CCQ (Culture &amp; Citizenship of Quebec) Programme produced and distributed by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720991" y="111324"/>
            <a:ext cx="18213881" cy="9972100"/>
          </a:xfrm>
          <a:custGeom>
            <a:avLst/>
            <a:gdLst/>
            <a:ahLst/>
            <a:cxnLst/>
            <a:rect l="l" t="t" r="r" b="b"/>
            <a:pathLst>
              <a:path w="18213881" h="9972100">
                <a:moveTo>
                  <a:pt x="0" y="0"/>
                </a:moveTo>
                <a:lnTo>
                  <a:pt x="18213881" y="0"/>
                </a:lnTo>
                <a:lnTo>
                  <a:pt x="18213881" y="9972100"/>
                </a:lnTo>
                <a:lnTo>
                  <a:pt x="0" y="99721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2370693">
            <a:off x="-2745786" y="613439"/>
            <a:ext cx="7548972" cy="1550971"/>
          </a:xfrm>
          <a:custGeom>
            <a:avLst/>
            <a:gdLst/>
            <a:ahLst/>
            <a:cxnLst/>
            <a:rect l="l" t="t" r="r" b="b"/>
            <a:pathLst>
              <a:path w="7548972" h="1550971">
                <a:moveTo>
                  <a:pt x="0" y="0"/>
                </a:moveTo>
                <a:lnTo>
                  <a:pt x="7548972" y="0"/>
                </a:lnTo>
                <a:lnTo>
                  <a:pt x="7548972" y="1550971"/>
                </a:lnTo>
                <a:lnTo>
                  <a:pt x="0" y="155097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2370693">
            <a:off x="-2449511" y="933693"/>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TextBox 5"/>
          <p:cNvSpPr txBox="1"/>
          <p:nvPr/>
        </p:nvSpPr>
        <p:spPr>
          <a:xfrm>
            <a:off x="2377734" y="1804105"/>
            <a:ext cx="13909393" cy="7990084"/>
          </a:xfrm>
          <a:prstGeom prst="rect">
            <a:avLst/>
          </a:prstGeom>
        </p:spPr>
        <p:txBody>
          <a:bodyPr lIns="0" tIns="0" rIns="0" bIns="0" rtlCol="0" anchor="t">
            <a:spAutoFit/>
          </a:bodyPr>
          <a:lstStyle/>
          <a:p>
            <a:pPr algn="ctr">
              <a:lnSpc>
                <a:spcPts val="3695"/>
              </a:lnSpc>
            </a:pPr>
            <a:r>
              <a:rPr lang="en-US" sz="3695" spc="210">
                <a:solidFill>
                  <a:srgbClr val="040404"/>
                </a:solidFill>
                <a:latin typeface="Childos Arabic"/>
                <a:ea typeface="Childos Arabic"/>
                <a:cs typeface="Childos Arabic"/>
                <a:sym typeface="Childos Arabic"/>
              </a:rPr>
              <a:t>Leo and Noah are best friends. They both play on the same soccer team. They love practicing together and scoring goals during games.  </a:t>
            </a:r>
          </a:p>
          <a:p>
            <a:pPr algn="ctr">
              <a:lnSpc>
                <a:spcPts val="3695"/>
              </a:lnSpc>
            </a:pPr>
            <a:endParaRPr lang="en-US" sz="3695" spc="210">
              <a:solidFill>
                <a:srgbClr val="040404"/>
              </a:solidFill>
              <a:latin typeface="Childos Arabic"/>
              <a:ea typeface="Childos Arabic"/>
              <a:cs typeface="Childos Arabic"/>
              <a:sym typeface="Childos Arabic"/>
            </a:endParaRPr>
          </a:p>
          <a:p>
            <a:pPr algn="ctr">
              <a:lnSpc>
                <a:spcPts val="3695"/>
              </a:lnSpc>
            </a:pPr>
            <a:r>
              <a:rPr lang="en-US" sz="3695" spc="210">
                <a:solidFill>
                  <a:srgbClr val="040404"/>
                </a:solidFill>
                <a:latin typeface="Childos Arabic"/>
                <a:ea typeface="Childos Arabic"/>
                <a:cs typeface="Childos Arabic"/>
                <a:sym typeface="Childos Arabic"/>
              </a:rPr>
              <a:t>For the past few weeks, Noah hasn’t been coming to soccer practice. He doesn’t answer Leo’s messages, and Leo is starting to feel worried. </a:t>
            </a:r>
          </a:p>
          <a:p>
            <a:pPr algn="ctr">
              <a:lnSpc>
                <a:spcPts val="3695"/>
              </a:lnSpc>
            </a:pPr>
            <a:endParaRPr lang="en-US" sz="3695" spc="210">
              <a:solidFill>
                <a:srgbClr val="040404"/>
              </a:solidFill>
              <a:latin typeface="Childos Arabic"/>
              <a:ea typeface="Childos Arabic"/>
              <a:cs typeface="Childos Arabic"/>
              <a:sym typeface="Childos Arabic"/>
            </a:endParaRPr>
          </a:p>
          <a:p>
            <a:pPr algn="ctr">
              <a:lnSpc>
                <a:spcPts val="3695"/>
              </a:lnSpc>
            </a:pPr>
            <a:r>
              <a:rPr lang="en-US" sz="3695" spc="210">
                <a:solidFill>
                  <a:srgbClr val="040404"/>
                </a:solidFill>
                <a:latin typeface="Childos Arabic"/>
                <a:ea typeface="Childos Arabic"/>
                <a:cs typeface="Childos Arabic"/>
                <a:sym typeface="Childos Arabic"/>
              </a:rPr>
              <a:t>Leo texts Noah to ask: </a:t>
            </a:r>
            <a:r>
              <a:rPr lang="en-US" sz="3695" b="1" spc="210">
                <a:solidFill>
                  <a:srgbClr val="040404"/>
                </a:solidFill>
                <a:latin typeface="Childos Arabic Bold"/>
                <a:ea typeface="Childos Arabic Bold"/>
                <a:cs typeface="Childos Arabic Bold"/>
                <a:sym typeface="Childos Arabic Bold"/>
              </a:rPr>
              <a:t>“ Hey! Why haven’t you been coming to soccer? I miss playing with you!” </a:t>
            </a:r>
          </a:p>
          <a:p>
            <a:pPr algn="ctr">
              <a:lnSpc>
                <a:spcPts val="3695"/>
              </a:lnSpc>
            </a:pPr>
            <a:endParaRPr lang="en-US" sz="3695" b="1" spc="210">
              <a:solidFill>
                <a:srgbClr val="040404"/>
              </a:solidFill>
              <a:latin typeface="Childos Arabic Bold"/>
              <a:ea typeface="Childos Arabic Bold"/>
              <a:cs typeface="Childos Arabic Bold"/>
              <a:sym typeface="Childos Arabic Bold"/>
            </a:endParaRPr>
          </a:p>
          <a:p>
            <a:pPr algn="ctr">
              <a:lnSpc>
                <a:spcPts val="3695"/>
              </a:lnSpc>
            </a:pPr>
            <a:r>
              <a:rPr lang="en-US" sz="3695" spc="210">
                <a:solidFill>
                  <a:srgbClr val="040404"/>
                </a:solidFill>
                <a:latin typeface="Childos Arabic"/>
                <a:ea typeface="Childos Arabic"/>
                <a:cs typeface="Childos Arabic"/>
                <a:sym typeface="Childos Arabic"/>
              </a:rPr>
              <a:t>Noah texts back: </a:t>
            </a:r>
            <a:r>
              <a:rPr lang="en-US" sz="3695" b="1" spc="210">
                <a:solidFill>
                  <a:srgbClr val="040404"/>
                </a:solidFill>
                <a:latin typeface="Childos Arabic Bold"/>
                <a:ea typeface="Childos Arabic Bold"/>
                <a:cs typeface="Childos Arabic Bold"/>
                <a:sym typeface="Childos Arabic Bold"/>
              </a:rPr>
              <a:t>“I just don’t feel like going anymore.”</a:t>
            </a:r>
          </a:p>
          <a:p>
            <a:pPr algn="ctr">
              <a:lnSpc>
                <a:spcPts val="3695"/>
              </a:lnSpc>
            </a:pPr>
            <a:endParaRPr lang="en-US" sz="3695" b="1" spc="210">
              <a:solidFill>
                <a:srgbClr val="040404"/>
              </a:solidFill>
              <a:latin typeface="Childos Arabic Bold"/>
              <a:ea typeface="Childos Arabic Bold"/>
              <a:cs typeface="Childos Arabic Bold"/>
              <a:sym typeface="Childos Arabic Bold"/>
            </a:endParaRPr>
          </a:p>
          <a:p>
            <a:pPr algn="ctr">
              <a:lnSpc>
                <a:spcPts val="3695"/>
              </a:lnSpc>
            </a:pPr>
            <a:r>
              <a:rPr lang="en-US" sz="3695" spc="210">
                <a:solidFill>
                  <a:srgbClr val="040404"/>
                </a:solidFill>
                <a:latin typeface="Childos Arabic"/>
                <a:ea typeface="Childos Arabic"/>
                <a:cs typeface="Childos Arabic"/>
                <a:sym typeface="Childos Arabic"/>
              </a:rPr>
              <a:t>Leo knows how much Noah loves soccer, so he suggests they kick the ball around at the park to help Noah feel excited about playing again. </a:t>
            </a:r>
          </a:p>
          <a:p>
            <a:pPr algn="ctr">
              <a:lnSpc>
                <a:spcPts val="3695"/>
              </a:lnSpc>
            </a:pPr>
            <a:endParaRPr lang="en-US" sz="3695" spc="210">
              <a:solidFill>
                <a:srgbClr val="040404"/>
              </a:solidFill>
              <a:latin typeface="Childos Arabic"/>
              <a:ea typeface="Childos Arabic"/>
              <a:cs typeface="Childos Arabic"/>
              <a:sym typeface="Childos Arabic"/>
            </a:endParaRPr>
          </a:p>
        </p:txBody>
      </p:sp>
      <p:sp>
        <p:nvSpPr>
          <p:cNvPr id="6" name="Freeform 6"/>
          <p:cNvSpPr/>
          <p:nvPr/>
        </p:nvSpPr>
        <p:spPr>
          <a:xfrm rot="-708786">
            <a:off x="450096" y="6631383"/>
            <a:ext cx="2195517" cy="3467605"/>
          </a:xfrm>
          <a:custGeom>
            <a:avLst/>
            <a:gdLst/>
            <a:ahLst/>
            <a:cxnLst/>
            <a:rect l="l" t="t" r="r" b="b"/>
            <a:pathLst>
              <a:path w="2195517" h="3467605">
                <a:moveTo>
                  <a:pt x="0" y="0"/>
                </a:moveTo>
                <a:lnTo>
                  <a:pt x="2195517" y="0"/>
                </a:lnTo>
                <a:lnTo>
                  <a:pt x="2195517" y="3467605"/>
                </a:lnTo>
                <a:lnTo>
                  <a:pt x="0" y="3467605"/>
                </a:lnTo>
                <a:lnTo>
                  <a:pt x="0" y="0"/>
                </a:lnTo>
                <a:close/>
              </a:path>
            </a:pathLst>
          </a:custGeom>
          <a:blipFill>
            <a:blip r:embed="rId9"/>
            <a:stretch>
              <a:fillRect r="-1871"/>
            </a:stretch>
          </a:blipFill>
        </p:spPr>
        <p:txBody>
          <a:bodyPr/>
          <a:lstStyle/>
          <a:p>
            <a:endParaRPr lang="en-CA"/>
          </a:p>
        </p:txBody>
      </p:sp>
      <p:sp>
        <p:nvSpPr>
          <p:cNvPr id="7" name="Freeform 7"/>
          <p:cNvSpPr/>
          <p:nvPr/>
        </p:nvSpPr>
        <p:spPr>
          <a:xfrm>
            <a:off x="14274352" y="877008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0"/>
            <a:stretch>
              <a:fillRect/>
            </a:stretch>
          </a:blipFill>
        </p:spPr>
        <p:txBody>
          <a:bodyPr/>
          <a:lstStyle/>
          <a:p>
            <a:endParaRPr lang="en-CA"/>
          </a:p>
        </p:txBody>
      </p:sp>
      <p:sp>
        <p:nvSpPr>
          <p:cNvPr id="8" name="Freeform 8"/>
          <p:cNvSpPr/>
          <p:nvPr/>
        </p:nvSpPr>
        <p:spPr>
          <a:xfrm>
            <a:off x="15851537" y="571500"/>
            <a:ext cx="2185549" cy="2185549"/>
          </a:xfrm>
          <a:custGeom>
            <a:avLst/>
            <a:gdLst/>
            <a:ahLst/>
            <a:cxnLst/>
            <a:rect l="l" t="t" r="r" b="b"/>
            <a:pathLst>
              <a:path w="2185549" h="2185549">
                <a:moveTo>
                  <a:pt x="0" y="0"/>
                </a:moveTo>
                <a:lnTo>
                  <a:pt x="2185548" y="0"/>
                </a:lnTo>
                <a:lnTo>
                  <a:pt x="2185548" y="2185549"/>
                </a:lnTo>
                <a:lnTo>
                  <a:pt x="0" y="2185549"/>
                </a:lnTo>
                <a:lnTo>
                  <a:pt x="0" y="0"/>
                </a:lnTo>
                <a:close/>
              </a:path>
            </a:pathLst>
          </a:custGeom>
          <a:blipFill>
            <a:blip r:embed="rId11"/>
            <a:stretch>
              <a:fillRect/>
            </a:stretch>
          </a:blipFill>
        </p:spPr>
        <p:txBody>
          <a:bodyPr/>
          <a:lstStyle/>
          <a:p>
            <a:endParaRPr lang="en-CA"/>
          </a:p>
        </p:txBody>
      </p:sp>
      <p:sp>
        <p:nvSpPr>
          <p:cNvPr id="9" name="TextBox 9"/>
          <p:cNvSpPr txBox="1"/>
          <p:nvPr/>
        </p:nvSpPr>
        <p:spPr>
          <a:xfrm>
            <a:off x="4028177" y="619125"/>
            <a:ext cx="11823360" cy="866775"/>
          </a:xfrm>
          <a:prstGeom prst="rect">
            <a:avLst/>
          </a:prstGeom>
        </p:spPr>
        <p:txBody>
          <a:bodyPr lIns="0" tIns="0" rIns="0" bIns="0" rtlCol="0" anchor="t">
            <a:spAutoFit/>
          </a:bodyPr>
          <a:lstStyle/>
          <a:p>
            <a:pPr algn="ctr">
              <a:lnSpc>
                <a:spcPts val="6000"/>
              </a:lnSpc>
              <a:spcBef>
                <a:spcPct val="0"/>
              </a:spcBef>
            </a:pPr>
            <a:r>
              <a:rPr lang="en-US" sz="6000" spc="342">
                <a:solidFill>
                  <a:srgbClr val="000000"/>
                </a:solidFill>
                <a:latin typeface="Childos Arabic"/>
                <a:ea typeface="Childos Arabic"/>
                <a:cs typeface="Childos Arabic"/>
                <a:sym typeface="Childos Arabic"/>
              </a:rPr>
              <a:t>READ OUT LOUD TO STUDENTS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15332657" y="-531838"/>
            <a:ext cx="3492877" cy="3480176"/>
          </a:xfrm>
          <a:custGeom>
            <a:avLst/>
            <a:gdLst/>
            <a:ahLst/>
            <a:cxnLst/>
            <a:rect l="l" t="t" r="r" b="b"/>
            <a:pathLst>
              <a:path w="3492877" h="3480176">
                <a:moveTo>
                  <a:pt x="0" y="0"/>
                </a:moveTo>
                <a:lnTo>
                  <a:pt x="3492877" y="0"/>
                </a:lnTo>
                <a:lnTo>
                  <a:pt x="3492877" y="3480175"/>
                </a:lnTo>
                <a:lnTo>
                  <a:pt x="0" y="34801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a:off x="1663182" y="1879604"/>
            <a:ext cx="2096305" cy="3250085"/>
          </a:xfrm>
          <a:custGeom>
            <a:avLst/>
            <a:gdLst/>
            <a:ahLst/>
            <a:cxnLst/>
            <a:rect l="l" t="t" r="r" b="b"/>
            <a:pathLst>
              <a:path w="2096305" h="3250085">
                <a:moveTo>
                  <a:pt x="0" y="0"/>
                </a:moveTo>
                <a:lnTo>
                  <a:pt x="2096304" y="0"/>
                </a:lnTo>
                <a:lnTo>
                  <a:pt x="2096304" y="3250084"/>
                </a:lnTo>
                <a:lnTo>
                  <a:pt x="0" y="3250084"/>
                </a:lnTo>
                <a:lnTo>
                  <a:pt x="0" y="0"/>
                </a:lnTo>
                <a:close/>
              </a:path>
            </a:pathLst>
          </a:custGeom>
          <a:blipFill>
            <a:blip r:embed="rId5"/>
            <a:stretch>
              <a:fillRect/>
            </a:stretch>
          </a:blipFill>
        </p:spPr>
        <p:txBody>
          <a:bodyPr/>
          <a:lstStyle/>
          <a:p>
            <a:endParaRPr lang="en-CA"/>
          </a:p>
        </p:txBody>
      </p:sp>
      <p:sp>
        <p:nvSpPr>
          <p:cNvPr id="4" name="Freeform 4"/>
          <p:cNvSpPr/>
          <p:nvPr/>
        </p:nvSpPr>
        <p:spPr>
          <a:xfrm>
            <a:off x="1509621" y="6728188"/>
            <a:ext cx="2096305" cy="3250085"/>
          </a:xfrm>
          <a:custGeom>
            <a:avLst/>
            <a:gdLst/>
            <a:ahLst/>
            <a:cxnLst/>
            <a:rect l="l" t="t" r="r" b="b"/>
            <a:pathLst>
              <a:path w="2096305" h="3250085">
                <a:moveTo>
                  <a:pt x="0" y="0"/>
                </a:moveTo>
                <a:lnTo>
                  <a:pt x="2096305" y="0"/>
                </a:lnTo>
                <a:lnTo>
                  <a:pt x="2096305" y="3250085"/>
                </a:lnTo>
                <a:lnTo>
                  <a:pt x="0" y="3250085"/>
                </a:lnTo>
                <a:lnTo>
                  <a:pt x="0" y="0"/>
                </a:lnTo>
                <a:close/>
              </a:path>
            </a:pathLst>
          </a:custGeom>
          <a:blipFill>
            <a:blip r:embed="rId5"/>
            <a:stretch>
              <a:fillRect/>
            </a:stretch>
          </a:blipFill>
        </p:spPr>
        <p:txBody>
          <a:bodyPr/>
          <a:lstStyle/>
          <a:p>
            <a:endParaRPr lang="en-CA"/>
          </a:p>
        </p:txBody>
      </p:sp>
      <p:sp>
        <p:nvSpPr>
          <p:cNvPr id="5" name="Freeform 5"/>
          <p:cNvSpPr/>
          <p:nvPr/>
        </p:nvSpPr>
        <p:spPr>
          <a:xfrm flipH="1">
            <a:off x="4612762" y="702519"/>
            <a:ext cx="5296703" cy="3634863"/>
          </a:xfrm>
          <a:custGeom>
            <a:avLst/>
            <a:gdLst/>
            <a:ahLst/>
            <a:cxnLst/>
            <a:rect l="l" t="t" r="r" b="b"/>
            <a:pathLst>
              <a:path w="5296703" h="3634863">
                <a:moveTo>
                  <a:pt x="5296704" y="0"/>
                </a:moveTo>
                <a:lnTo>
                  <a:pt x="0" y="0"/>
                </a:lnTo>
                <a:lnTo>
                  <a:pt x="0" y="3634863"/>
                </a:lnTo>
                <a:lnTo>
                  <a:pt x="5296704" y="3634863"/>
                </a:lnTo>
                <a:lnTo>
                  <a:pt x="52967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a:off x="7878763" y="3504646"/>
            <a:ext cx="5647311" cy="3875467"/>
          </a:xfrm>
          <a:custGeom>
            <a:avLst/>
            <a:gdLst/>
            <a:ahLst/>
            <a:cxnLst/>
            <a:rect l="l" t="t" r="r" b="b"/>
            <a:pathLst>
              <a:path w="5647311" h="3875467">
                <a:moveTo>
                  <a:pt x="0" y="0"/>
                </a:moveTo>
                <a:lnTo>
                  <a:pt x="5647311" y="0"/>
                </a:lnTo>
                <a:lnTo>
                  <a:pt x="5647311" y="3875467"/>
                </a:lnTo>
                <a:lnTo>
                  <a:pt x="0" y="387546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rot="447425" flipH="1">
            <a:off x="3582629" y="6386047"/>
            <a:ext cx="6081725" cy="4173583"/>
          </a:xfrm>
          <a:custGeom>
            <a:avLst/>
            <a:gdLst/>
            <a:ahLst/>
            <a:cxnLst/>
            <a:rect l="l" t="t" r="r" b="b"/>
            <a:pathLst>
              <a:path w="6081725" h="4173583">
                <a:moveTo>
                  <a:pt x="6081724" y="0"/>
                </a:moveTo>
                <a:lnTo>
                  <a:pt x="0" y="0"/>
                </a:lnTo>
                <a:lnTo>
                  <a:pt x="0" y="4173583"/>
                </a:lnTo>
                <a:lnTo>
                  <a:pt x="6081724" y="4173583"/>
                </a:lnTo>
                <a:lnTo>
                  <a:pt x="608172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 name="TextBox 8"/>
          <p:cNvSpPr txBox="1"/>
          <p:nvPr/>
        </p:nvSpPr>
        <p:spPr>
          <a:xfrm>
            <a:off x="4995495" y="992333"/>
            <a:ext cx="4531238" cy="2251075"/>
          </a:xfrm>
          <a:prstGeom prst="rect">
            <a:avLst/>
          </a:prstGeom>
        </p:spPr>
        <p:txBody>
          <a:bodyPr lIns="0" tIns="0" rIns="0" bIns="0" rtlCol="0" anchor="t">
            <a:spAutoFit/>
          </a:bodyPr>
          <a:lstStyle/>
          <a:p>
            <a:pPr algn="ctr">
              <a:lnSpc>
                <a:spcPts val="3500"/>
              </a:lnSpc>
              <a:spcBef>
                <a:spcPct val="0"/>
              </a:spcBef>
            </a:pPr>
            <a:r>
              <a:rPr lang="en-US" sz="3500" spc="199">
                <a:solidFill>
                  <a:srgbClr val="040404"/>
                </a:solidFill>
                <a:latin typeface="Childos Arabic"/>
                <a:ea typeface="Childos Arabic"/>
                <a:cs typeface="Childos Arabic"/>
                <a:sym typeface="Childos Arabic"/>
              </a:rPr>
              <a:t>I lied… It’s not that I don’t want to play. It’s because… Coach Dan makes me uncomfortable.</a:t>
            </a:r>
          </a:p>
        </p:txBody>
      </p:sp>
      <p:sp>
        <p:nvSpPr>
          <p:cNvPr id="9" name="TextBox 9"/>
          <p:cNvSpPr txBox="1"/>
          <p:nvPr/>
        </p:nvSpPr>
        <p:spPr>
          <a:xfrm>
            <a:off x="8436799" y="4727907"/>
            <a:ext cx="4531238" cy="729709"/>
          </a:xfrm>
          <a:prstGeom prst="rect">
            <a:avLst/>
          </a:prstGeom>
        </p:spPr>
        <p:txBody>
          <a:bodyPr lIns="0" tIns="0" rIns="0" bIns="0" rtlCol="0" anchor="t">
            <a:spAutoFit/>
          </a:bodyPr>
          <a:lstStyle/>
          <a:p>
            <a:pPr algn="ctr">
              <a:lnSpc>
                <a:spcPts val="5103"/>
              </a:lnSpc>
              <a:spcBef>
                <a:spcPct val="0"/>
              </a:spcBef>
            </a:pPr>
            <a:r>
              <a:rPr lang="en-US" sz="5103" spc="290">
                <a:solidFill>
                  <a:srgbClr val="040404"/>
                </a:solidFill>
                <a:latin typeface="Childos Arabic"/>
                <a:ea typeface="Childos Arabic"/>
                <a:cs typeface="Childos Arabic"/>
                <a:sym typeface="Childos Arabic"/>
              </a:rPr>
              <a:t>Why is that?</a:t>
            </a:r>
          </a:p>
        </p:txBody>
      </p:sp>
      <p:sp>
        <p:nvSpPr>
          <p:cNvPr id="10" name="TextBox 10"/>
          <p:cNvSpPr txBox="1"/>
          <p:nvPr/>
        </p:nvSpPr>
        <p:spPr>
          <a:xfrm rot="420267">
            <a:off x="4159711" y="6747816"/>
            <a:ext cx="5225879" cy="2577523"/>
          </a:xfrm>
          <a:prstGeom prst="rect">
            <a:avLst/>
          </a:prstGeom>
        </p:spPr>
        <p:txBody>
          <a:bodyPr lIns="0" tIns="0" rIns="0" bIns="0" rtlCol="0" anchor="t">
            <a:spAutoFit/>
          </a:bodyPr>
          <a:lstStyle/>
          <a:p>
            <a:pPr algn="ctr">
              <a:lnSpc>
                <a:spcPts val="2852"/>
              </a:lnSpc>
              <a:spcBef>
                <a:spcPct val="0"/>
              </a:spcBef>
            </a:pPr>
            <a:r>
              <a:rPr lang="en-US" sz="2852" spc="162">
                <a:solidFill>
                  <a:srgbClr val="040404"/>
                </a:solidFill>
                <a:latin typeface="Childos Arabic"/>
                <a:ea typeface="Childos Arabic"/>
                <a:cs typeface="Childos Arabic"/>
                <a:sym typeface="Childos Arabic"/>
              </a:rPr>
              <a:t>Last week, after practice, I was getting my water bottle when Coach Dan put his arm around me and rubbed my back. Then he slid his hand down and touched my butt. It made me feel really weird.</a:t>
            </a:r>
          </a:p>
        </p:txBody>
      </p:sp>
      <p:sp>
        <p:nvSpPr>
          <p:cNvPr id="11" name="TextBox 11"/>
          <p:cNvSpPr txBox="1"/>
          <p:nvPr/>
        </p:nvSpPr>
        <p:spPr>
          <a:xfrm>
            <a:off x="81525" y="6093997"/>
            <a:ext cx="4531238" cy="498570"/>
          </a:xfrm>
          <a:prstGeom prst="rect">
            <a:avLst/>
          </a:prstGeom>
        </p:spPr>
        <p:txBody>
          <a:bodyPr lIns="0" tIns="0" rIns="0" bIns="0" rtlCol="0" anchor="t">
            <a:spAutoFit/>
          </a:bodyPr>
          <a:lstStyle/>
          <a:p>
            <a:pPr algn="ctr">
              <a:lnSpc>
                <a:spcPts val="3503"/>
              </a:lnSpc>
              <a:spcBef>
                <a:spcPct val="0"/>
              </a:spcBef>
            </a:pPr>
            <a:r>
              <a:rPr lang="en-US" sz="3503" spc="199">
                <a:solidFill>
                  <a:srgbClr val="040404"/>
                </a:solidFill>
                <a:latin typeface="Childos Arabic"/>
                <a:ea typeface="Childos Arabic"/>
                <a:cs typeface="Childos Arabic"/>
                <a:sym typeface="Childos Arabic"/>
              </a:rPr>
              <a:t>LEO</a:t>
            </a:r>
          </a:p>
        </p:txBody>
      </p:sp>
      <p:sp>
        <p:nvSpPr>
          <p:cNvPr id="12" name="TextBox 12"/>
          <p:cNvSpPr txBox="1"/>
          <p:nvPr/>
        </p:nvSpPr>
        <p:spPr>
          <a:xfrm>
            <a:off x="292155" y="1236824"/>
            <a:ext cx="4531238" cy="498570"/>
          </a:xfrm>
          <a:prstGeom prst="rect">
            <a:avLst/>
          </a:prstGeom>
        </p:spPr>
        <p:txBody>
          <a:bodyPr lIns="0" tIns="0" rIns="0" bIns="0" rtlCol="0" anchor="t">
            <a:spAutoFit/>
          </a:bodyPr>
          <a:lstStyle/>
          <a:p>
            <a:pPr algn="ctr">
              <a:lnSpc>
                <a:spcPts val="3503"/>
              </a:lnSpc>
              <a:spcBef>
                <a:spcPct val="0"/>
              </a:spcBef>
            </a:pPr>
            <a:r>
              <a:rPr lang="en-US" sz="3503" spc="199">
                <a:solidFill>
                  <a:srgbClr val="040404"/>
                </a:solidFill>
                <a:latin typeface="Childos Arabic"/>
                <a:ea typeface="Childos Arabic"/>
                <a:cs typeface="Childos Arabic"/>
                <a:sym typeface="Childos Arabic"/>
              </a:rPr>
              <a:t>LEO</a:t>
            </a:r>
          </a:p>
        </p:txBody>
      </p:sp>
      <p:sp>
        <p:nvSpPr>
          <p:cNvPr id="13" name="TextBox 13"/>
          <p:cNvSpPr txBox="1"/>
          <p:nvPr/>
        </p:nvSpPr>
        <p:spPr>
          <a:xfrm>
            <a:off x="12968037" y="3533221"/>
            <a:ext cx="4531238" cy="498570"/>
          </a:xfrm>
          <a:prstGeom prst="rect">
            <a:avLst/>
          </a:prstGeom>
        </p:spPr>
        <p:txBody>
          <a:bodyPr lIns="0" tIns="0" rIns="0" bIns="0" rtlCol="0" anchor="t">
            <a:spAutoFit/>
          </a:bodyPr>
          <a:lstStyle/>
          <a:p>
            <a:pPr algn="ctr">
              <a:lnSpc>
                <a:spcPts val="3503"/>
              </a:lnSpc>
              <a:spcBef>
                <a:spcPct val="0"/>
              </a:spcBef>
            </a:pPr>
            <a:r>
              <a:rPr lang="en-US" sz="3503" spc="199">
                <a:solidFill>
                  <a:srgbClr val="040404"/>
                </a:solidFill>
                <a:latin typeface="Childos Arabic"/>
                <a:ea typeface="Childos Arabic"/>
                <a:cs typeface="Childos Arabic"/>
                <a:sym typeface="Childos Arabic"/>
              </a:rPr>
              <a:t>NOAH</a:t>
            </a:r>
          </a:p>
        </p:txBody>
      </p:sp>
      <p:sp>
        <p:nvSpPr>
          <p:cNvPr id="14" name="Freeform 14"/>
          <p:cNvSpPr/>
          <p:nvPr/>
        </p:nvSpPr>
        <p:spPr>
          <a:xfrm>
            <a:off x="9909466" y="7459938"/>
            <a:ext cx="5321529" cy="2827062"/>
          </a:xfrm>
          <a:custGeom>
            <a:avLst/>
            <a:gdLst/>
            <a:ahLst/>
            <a:cxnLst/>
            <a:rect l="l" t="t" r="r" b="b"/>
            <a:pathLst>
              <a:path w="5321529" h="2827062">
                <a:moveTo>
                  <a:pt x="0" y="0"/>
                </a:moveTo>
                <a:lnTo>
                  <a:pt x="5321529" y="0"/>
                </a:lnTo>
                <a:lnTo>
                  <a:pt x="5321529" y="2827062"/>
                </a:lnTo>
                <a:lnTo>
                  <a:pt x="0" y="282706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15" name="Freeform 15"/>
          <p:cNvSpPr/>
          <p:nvPr/>
        </p:nvSpPr>
        <p:spPr>
          <a:xfrm>
            <a:off x="14221399" y="4211369"/>
            <a:ext cx="2748625" cy="4064511"/>
          </a:xfrm>
          <a:custGeom>
            <a:avLst/>
            <a:gdLst/>
            <a:ahLst/>
            <a:cxnLst/>
            <a:rect l="l" t="t" r="r" b="b"/>
            <a:pathLst>
              <a:path w="2748625" h="4064511">
                <a:moveTo>
                  <a:pt x="0" y="0"/>
                </a:moveTo>
                <a:lnTo>
                  <a:pt x="2748625" y="0"/>
                </a:lnTo>
                <a:lnTo>
                  <a:pt x="2748625" y="4064511"/>
                </a:lnTo>
                <a:lnTo>
                  <a:pt x="0" y="4064511"/>
                </a:lnTo>
                <a:lnTo>
                  <a:pt x="0" y="0"/>
                </a:lnTo>
                <a:close/>
              </a:path>
            </a:pathLst>
          </a:custGeom>
          <a:blipFill>
            <a:blip r:embed="rId10"/>
            <a:stretch>
              <a:fillRect/>
            </a:stretch>
          </a:blipFill>
        </p:spPr>
        <p:txBody>
          <a:bodyPr/>
          <a:lstStyle/>
          <a:p>
            <a:endParaRPr lang="en-CA"/>
          </a:p>
        </p:txBody>
      </p:sp>
      <p:sp>
        <p:nvSpPr>
          <p:cNvPr id="16" name="TextBox 16"/>
          <p:cNvSpPr txBox="1"/>
          <p:nvPr/>
        </p:nvSpPr>
        <p:spPr>
          <a:xfrm>
            <a:off x="10590969" y="8061394"/>
            <a:ext cx="3958522" cy="1652724"/>
          </a:xfrm>
          <a:prstGeom prst="rect">
            <a:avLst/>
          </a:prstGeom>
        </p:spPr>
        <p:txBody>
          <a:bodyPr lIns="0" tIns="0" rIns="0" bIns="0" rtlCol="0" anchor="t">
            <a:spAutoFit/>
          </a:bodyPr>
          <a:lstStyle/>
          <a:p>
            <a:pPr algn="ctr">
              <a:lnSpc>
                <a:spcPts val="3192"/>
              </a:lnSpc>
            </a:pPr>
            <a:r>
              <a:rPr lang="en-US" sz="3192" b="1" spc="181">
                <a:solidFill>
                  <a:srgbClr val="FFFFFF"/>
                </a:solidFill>
                <a:latin typeface="Childos Arabic Bold"/>
                <a:ea typeface="Childos Arabic Bold"/>
                <a:cs typeface="Childos Arabic Bold"/>
                <a:sym typeface="Childos Arabic Bold"/>
              </a:rPr>
              <a:t>Ask students:</a:t>
            </a:r>
          </a:p>
          <a:p>
            <a:pPr algn="ctr">
              <a:lnSpc>
                <a:spcPts val="3192"/>
              </a:lnSpc>
              <a:spcBef>
                <a:spcPct val="0"/>
              </a:spcBef>
            </a:pPr>
            <a:r>
              <a:rPr lang="en-US" sz="3192" spc="181">
                <a:solidFill>
                  <a:srgbClr val="FFFFFF"/>
                </a:solidFill>
                <a:latin typeface="Childos Arabic"/>
                <a:ea typeface="Childos Arabic"/>
                <a:cs typeface="Childos Arabic"/>
                <a:sym typeface="Childos Arabic"/>
              </a:rPr>
              <a:t>Why doesn't Leo want to go to soccer practice anymore?</a:t>
            </a:r>
          </a:p>
        </p:txBody>
      </p:sp>
      <p:sp>
        <p:nvSpPr>
          <p:cNvPr id="17" name="TextBox 17"/>
          <p:cNvSpPr txBox="1"/>
          <p:nvPr/>
        </p:nvSpPr>
        <p:spPr>
          <a:xfrm>
            <a:off x="4222479" y="136734"/>
            <a:ext cx="10608507" cy="565785"/>
          </a:xfrm>
          <a:prstGeom prst="rect">
            <a:avLst/>
          </a:prstGeom>
        </p:spPr>
        <p:txBody>
          <a:bodyPr lIns="0" tIns="0" rIns="0" bIns="0" rtlCol="0" anchor="t">
            <a:spAutoFit/>
          </a:bodyPr>
          <a:lstStyle/>
          <a:p>
            <a:pPr algn="ctr">
              <a:lnSpc>
                <a:spcPts val="3900"/>
              </a:lnSpc>
              <a:spcBef>
                <a:spcPct val="0"/>
              </a:spcBef>
            </a:pPr>
            <a:r>
              <a:rPr lang="en-US" sz="3900" spc="222">
                <a:solidFill>
                  <a:srgbClr val="000000"/>
                </a:solidFill>
                <a:latin typeface="Childos Arabic"/>
                <a:ea typeface="Childos Arabic"/>
                <a:cs typeface="Childos Arabic"/>
                <a:sym typeface="Childos Arabic"/>
              </a:rPr>
              <a:t>READ OUT LOUD TO STUDENTS</a:t>
            </a:r>
          </a:p>
        </p:txBody>
      </p:sp>
      <p:sp>
        <p:nvSpPr>
          <p:cNvPr id="18" name="Freeform 18"/>
          <p:cNvSpPr/>
          <p:nvPr/>
        </p:nvSpPr>
        <p:spPr>
          <a:xfrm>
            <a:off x="15230995" y="9103901"/>
            <a:ext cx="2681630" cy="874372"/>
          </a:xfrm>
          <a:custGeom>
            <a:avLst/>
            <a:gdLst/>
            <a:ahLst/>
            <a:cxnLst/>
            <a:rect l="l" t="t" r="r" b="b"/>
            <a:pathLst>
              <a:path w="2681630" h="874372">
                <a:moveTo>
                  <a:pt x="0" y="0"/>
                </a:moveTo>
                <a:lnTo>
                  <a:pt x="2681629" y="0"/>
                </a:lnTo>
                <a:lnTo>
                  <a:pt x="2681629" y="874372"/>
                </a:lnTo>
                <a:lnTo>
                  <a:pt x="0" y="874372"/>
                </a:lnTo>
                <a:lnTo>
                  <a:pt x="0" y="0"/>
                </a:lnTo>
                <a:close/>
              </a:path>
            </a:pathLst>
          </a:custGeom>
          <a:blipFill>
            <a:blip r:embed="rId11"/>
            <a:stretch>
              <a:fillRect b="-58"/>
            </a:stretch>
          </a:blipFill>
        </p:spPr>
        <p:txBody>
          <a:bodyPr/>
          <a:lstStyle/>
          <a:p>
            <a:endParaRPr lang="en-CA"/>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15332657" y="-531838"/>
            <a:ext cx="3492877" cy="3480176"/>
          </a:xfrm>
          <a:custGeom>
            <a:avLst/>
            <a:gdLst/>
            <a:ahLst/>
            <a:cxnLst/>
            <a:rect l="l" t="t" r="r" b="b"/>
            <a:pathLst>
              <a:path w="3492877" h="3480176">
                <a:moveTo>
                  <a:pt x="0" y="0"/>
                </a:moveTo>
                <a:lnTo>
                  <a:pt x="3492877" y="0"/>
                </a:lnTo>
                <a:lnTo>
                  <a:pt x="3492877" y="3480175"/>
                </a:lnTo>
                <a:lnTo>
                  <a:pt x="0" y="34801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a:off x="14182842" y="3621136"/>
            <a:ext cx="2096305" cy="3250085"/>
          </a:xfrm>
          <a:custGeom>
            <a:avLst/>
            <a:gdLst/>
            <a:ahLst/>
            <a:cxnLst/>
            <a:rect l="l" t="t" r="r" b="b"/>
            <a:pathLst>
              <a:path w="2096305" h="3250085">
                <a:moveTo>
                  <a:pt x="0" y="0"/>
                </a:moveTo>
                <a:lnTo>
                  <a:pt x="2096305" y="0"/>
                </a:lnTo>
                <a:lnTo>
                  <a:pt x="2096305" y="3250085"/>
                </a:lnTo>
                <a:lnTo>
                  <a:pt x="0" y="3250085"/>
                </a:lnTo>
                <a:lnTo>
                  <a:pt x="0" y="0"/>
                </a:lnTo>
                <a:close/>
              </a:path>
            </a:pathLst>
          </a:custGeom>
          <a:blipFill>
            <a:blip r:embed="rId5"/>
            <a:stretch>
              <a:fillRect/>
            </a:stretch>
          </a:blipFill>
        </p:spPr>
        <p:txBody>
          <a:bodyPr/>
          <a:lstStyle/>
          <a:p>
            <a:endParaRPr lang="en-CA"/>
          </a:p>
        </p:txBody>
      </p:sp>
      <p:sp>
        <p:nvSpPr>
          <p:cNvPr id="4" name="Freeform 4"/>
          <p:cNvSpPr/>
          <p:nvPr/>
        </p:nvSpPr>
        <p:spPr>
          <a:xfrm flipH="1">
            <a:off x="4531238" y="681104"/>
            <a:ext cx="5296703" cy="3634863"/>
          </a:xfrm>
          <a:custGeom>
            <a:avLst/>
            <a:gdLst/>
            <a:ahLst/>
            <a:cxnLst/>
            <a:rect l="l" t="t" r="r" b="b"/>
            <a:pathLst>
              <a:path w="5296703" h="3634863">
                <a:moveTo>
                  <a:pt x="5296703" y="0"/>
                </a:moveTo>
                <a:lnTo>
                  <a:pt x="0" y="0"/>
                </a:lnTo>
                <a:lnTo>
                  <a:pt x="0" y="3634863"/>
                </a:lnTo>
                <a:lnTo>
                  <a:pt x="5296703" y="3634863"/>
                </a:lnTo>
                <a:lnTo>
                  <a:pt x="5296703"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7878763" y="3504646"/>
            <a:ext cx="5647311" cy="3875467"/>
          </a:xfrm>
          <a:custGeom>
            <a:avLst/>
            <a:gdLst/>
            <a:ahLst/>
            <a:cxnLst/>
            <a:rect l="l" t="t" r="r" b="b"/>
            <a:pathLst>
              <a:path w="5647311" h="3875467">
                <a:moveTo>
                  <a:pt x="0" y="0"/>
                </a:moveTo>
                <a:lnTo>
                  <a:pt x="5647311" y="0"/>
                </a:lnTo>
                <a:lnTo>
                  <a:pt x="5647311" y="3875467"/>
                </a:lnTo>
                <a:lnTo>
                  <a:pt x="0" y="387546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rot="447425" flipH="1">
            <a:off x="4034551" y="6415497"/>
            <a:ext cx="5647311" cy="3875467"/>
          </a:xfrm>
          <a:custGeom>
            <a:avLst/>
            <a:gdLst/>
            <a:ahLst/>
            <a:cxnLst/>
            <a:rect l="l" t="t" r="r" b="b"/>
            <a:pathLst>
              <a:path w="5647311" h="3875467">
                <a:moveTo>
                  <a:pt x="5647310" y="0"/>
                </a:moveTo>
                <a:lnTo>
                  <a:pt x="0" y="0"/>
                </a:lnTo>
                <a:lnTo>
                  <a:pt x="0" y="3875467"/>
                </a:lnTo>
                <a:lnTo>
                  <a:pt x="5647310" y="3875467"/>
                </a:lnTo>
                <a:lnTo>
                  <a:pt x="564731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TextBox 7"/>
          <p:cNvSpPr txBox="1"/>
          <p:nvPr/>
        </p:nvSpPr>
        <p:spPr>
          <a:xfrm>
            <a:off x="4913971" y="1093407"/>
            <a:ext cx="4531238" cy="2150840"/>
          </a:xfrm>
          <a:prstGeom prst="rect">
            <a:avLst/>
          </a:prstGeom>
        </p:spPr>
        <p:txBody>
          <a:bodyPr lIns="0" tIns="0" rIns="0" bIns="0" rtlCol="0" anchor="t">
            <a:spAutoFit/>
          </a:bodyPr>
          <a:lstStyle/>
          <a:p>
            <a:pPr algn="ctr">
              <a:lnSpc>
                <a:spcPts val="3303"/>
              </a:lnSpc>
              <a:spcBef>
                <a:spcPct val="0"/>
              </a:spcBef>
            </a:pPr>
            <a:r>
              <a:rPr lang="en-US" sz="3303" spc="188">
                <a:solidFill>
                  <a:srgbClr val="040404"/>
                </a:solidFill>
                <a:latin typeface="Childos Arabic"/>
                <a:ea typeface="Childos Arabic"/>
                <a:cs typeface="Childos Arabic"/>
                <a:sym typeface="Childos Arabic"/>
              </a:rPr>
              <a:t>Oh! That’s why you don’t want to go anymore. I get it now. Did you tell your parents?</a:t>
            </a:r>
          </a:p>
        </p:txBody>
      </p:sp>
      <p:sp>
        <p:nvSpPr>
          <p:cNvPr id="8" name="TextBox 8"/>
          <p:cNvSpPr txBox="1"/>
          <p:nvPr/>
        </p:nvSpPr>
        <p:spPr>
          <a:xfrm>
            <a:off x="8146160" y="4023489"/>
            <a:ext cx="5112516" cy="1922423"/>
          </a:xfrm>
          <a:prstGeom prst="rect">
            <a:avLst/>
          </a:prstGeom>
        </p:spPr>
        <p:txBody>
          <a:bodyPr lIns="0" tIns="0" rIns="0" bIns="0" rtlCol="0" anchor="t">
            <a:spAutoFit/>
          </a:bodyPr>
          <a:lstStyle/>
          <a:p>
            <a:pPr algn="ctr">
              <a:lnSpc>
                <a:spcPts val="3685"/>
              </a:lnSpc>
              <a:spcBef>
                <a:spcPct val="0"/>
              </a:spcBef>
            </a:pPr>
            <a:r>
              <a:rPr lang="en-US" sz="3685" spc="210">
                <a:solidFill>
                  <a:srgbClr val="040404"/>
                </a:solidFill>
                <a:latin typeface="Childos Arabic"/>
                <a:ea typeface="Childos Arabic"/>
                <a:cs typeface="Childos Arabic"/>
                <a:sym typeface="Childos Arabic"/>
              </a:rPr>
              <a:t>No… I’m too scared. What if they don’t believe me? Or think I’m making it up?</a:t>
            </a:r>
          </a:p>
        </p:txBody>
      </p:sp>
      <p:sp>
        <p:nvSpPr>
          <p:cNvPr id="9" name="TextBox 9"/>
          <p:cNvSpPr txBox="1"/>
          <p:nvPr/>
        </p:nvSpPr>
        <p:spPr>
          <a:xfrm rot="420267">
            <a:off x="4582285" y="6742302"/>
            <a:ext cx="4531238" cy="2348960"/>
          </a:xfrm>
          <a:prstGeom prst="rect">
            <a:avLst/>
          </a:prstGeom>
        </p:spPr>
        <p:txBody>
          <a:bodyPr lIns="0" tIns="0" rIns="0" bIns="0" rtlCol="0" anchor="t">
            <a:spAutoFit/>
          </a:bodyPr>
          <a:lstStyle/>
          <a:p>
            <a:pPr algn="ctr">
              <a:lnSpc>
                <a:spcPts val="3603"/>
              </a:lnSpc>
              <a:spcBef>
                <a:spcPct val="0"/>
              </a:spcBef>
            </a:pPr>
            <a:r>
              <a:rPr lang="en-US" sz="3603" spc="205">
                <a:solidFill>
                  <a:srgbClr val="040404"/>
                </a:solidFill>
                <a:latin typeface="Childos Arabic"/>
                <a:ea typeface="Childos Arabic"/>
                <a:cs typeface="Childos Arabic"/>
                <a:sym typeface="Childos Arabic"/>
              </a:rPr>
              <a:t>I think it will help you to tell them. They can protect you and make sure it doesn’t happen again</a:t>
            </a:r>
          </a:p>
        </p:txBody>
      </p:sp>
      <p:sp>
        <p:nvSpPr>
          <p:cNvPr id="10" name="TextBox 10"/>
          <p:cNvSpPr txBox="1"/>
          <p:nvPr/>
        </p:nvSpPr>
        <p:spPr>
          <a:xfrm>
            <a:off x="81525" y="709679"/>
            <a:ext cx="4531238" cy="498570"/>
          </a:xfrm>
          <a:prstGeom prst="rect">
            <a:avLst/>
          </a:prstGeom>
        </p:spPr>
        <p:txBody>
          <a:bodyPr lIns="0" tIns="0" rIns="0" bIns="0" rtlCol="0" anchor="t">
            <a:spAutoFit/>
          </a:bodyPr>
          <a:lstStyle/>
          <a:p>
            <a:pPr algn="ctr">
              <a:lnSpc>
                <a:spcPts val="3503"/>
              </a:lnSpc>
              <a:spcBef>
                <a:spcPct val="0"/>
              </a:spcBef>
            </a:pPr>
            <a:r>
              <a:rPr lang="en-US" sz="3503" spc="199">
                <a:solidFill>
                  <a:srgbClr val="040404"/>
                </a:solidFill>
                <a:latin typeface="Childos Arabic"/>
                <a:ea typeface="Childos Arabic"/>
                <a:cs typeface="Childos Arabic"/>
                <a:sym typeface="Childos Arabic"/>
              </a:rPr>
              <a:t>NOAH</a:t>
            </a:r>
          </a:p>
        </p:txBody>
      </p:sp>
      <p:sp>
        <p:nvSpPr>
          <p:cNvPr id="11" name="TextBox 11"/>
          <p:cNvSpPr txBox="1"/>
          <p:nvPr/>
        </p:nvSpPr>
        <p:spPr>
          <a:xfrm>
            <a:off x="12766598" y="2713340"/>
            <a:ext cx="4531238" cy="498570"/>
          </a:xfrm>
          <a:prstGeom prst="rect">
            <a:avLst/>
          </a:prstGeom>
        </p:spPr>
        <p:txBody>
          <a:bodyPr lIns="0" tIns="0" rIns="0" bIns="0" rtlCol="0" anchor="t">
            <a:spAutoFit/>
          </a:bodyPr>
          <a:lstStyle/>
          <a:p>
            <a:pPr algn="ctr">
              <a:lnSpc>
                <a:spcPts val="3503"/>
              </a:lnSpc>
              <a:spcBef>
                <a:spcPct val="0"/>
              </a:spcBef>
            </a:pPr>
            <a:r>
              <a:rPr lang="en-US" sz="3503" spc="199">
                <a:solidFill>
                  <a:srgbClr val="040404"/>
                </a:solidFill>
                <a:latin typeface="Childos Arabic"/>
                <a:ea typeface="Childos Arabic"/>
                <a:cs typeface="Childos Arabic"/>
                <a:sym typeface="Childos Arabic"/>
              </a:rPr>
              <a:t>LEO</a:t>
            </a:r>
          </a:p>
        </p:txBody>
      </p:sp>
      <p:sp>
        <p:nvSpPr>
          <p:cNvPr id="12" name="Freeform 12"/>
          <p:cNvSpPr/>
          <p:nvPr/>
        </p:nvSpPr>
        <p:spPr>
          <a:xfrm>
            <a:off x="983323" y="1371666"/>
            <a:ext cx="2727640" cy="3153342"/>
          </a:xfrm>
          <a:custGeom>
            <a:avLst/>
            <a:gdLst/>
            <a:ahLst/>
            <a:cxnLst/>
            <a:rect l="l" t="t" r="r" b="b"/>
            <a:pathLst>
              <a:path w="2727640" h="3153342">
                <a:moveTo>
                  <a:pt x="0" y="0"/>
                </a:moveTo>
                <a:lnTo>
                  <a:pt x="2727641" y="0"/>
                </a:lnTo>
                <a:lnTo>
                  <a:pt x="2727641" y="3153342"/>
                </a:lnTo>
                <a:lnTo>
                  <a:pt x="0" y="3153342"/>
                </a:lnTo>
                <a:lnTo>
                  <a:pt x="0" y="0"/>
                </a:lnTo>
                <a:close/>
              </a:path>
            </a:pathLst>
          </a:custGeom>
          <a:blipFill>
            <a:blip r:embed="rId8"/>
            <a:stretch>
              <a:fillRect/>
            </a:stretch>
          </a:blipFill>
        </p:spPr>
        <p:txBody>
          <a:bodyPr/>
          <a:lstStyle/>
          <a:p>
            <a:endParaRPr lang="en-CA"/>
          </a:p>
        </p:txBody>
      </p:sp>
      <p:sp>
        <p:nvSpPr>
          <p:cNvPr id="13" name="Freeform 13"/>
          <p:cNvSpPr/>
          <p:nvPr/>
        </p:nvSpPr>
        <p:spPr>
          <a:xfrm>
            <a:off x="983323" y="6339669"/>
            <a:ext cx="2727640" cy="3153342"/>
          </a:xfrm>
          <a:custGeom>
            <a:avLst/>
            <a:gdLst/>
            <a:ahLst/>
            <a:cxnLst/>
            <a:rect l="l" t="t" r="r" b="b"/>
            <a:pathLst>
              <a:path w="2727640" h="3153342">
                <a:moveTo>
                  <a:pt x="0" y="0"/>
                </a:moveTo>
                <a:lnTo>
                  <a:pt x="2727641" y="0"/>
                </a:lnTo>
                <a:lnTo>
                  <a:pt x="2727641" y="3153342"/>
                </a:lnTo>
                <a:lnTo>
                  <a:pt x="0" y="3153342"/>
                </a:lnTo>
                <a:lnTo>
                  <a:pt x="0" y="0"/>
                </a:lnTo>
                <a:close/>
              </a:path>
            </a:pathLst>
          </a:custGeom>
          <a:blipFill>
            <a:blip r:embed="rId8"/>
            <a:stretch>
              <a:fillRect/>
            </a:stretch>
          </a:blipFill>
        </p:spPr>
        <p:txBody>
          <a:bodyPr/>
          <a:lstStyle/>
          <a:p>
            <a:endParaRPr lang="en-CA"/>
          </a:p>
        </p:txBody>
      </p:sp>
      <p:sp>
        <p:nvSpPr>
          <p:cNvPr id="14" name="TextBox 14"/>
          <p:cNvSpPr txBox="1"/>
          <p:nvPr/>
        </p:nvSpPr>
        <p:spPr>
          <a:xfrm>
            <a:off x="0" y="5566852"/>
            <a:ext cx="4531238" cy="498570"/>
          </a:xfrm>
          <a:prstGeom prst="rect">
            <a:avLst/>
          </a:prstGeom>
        </p:spPr>
        <p:txBody>
          <a:bodyPr lIns="0" tIns="0" rIns="0" bIns="0" rtlCol="0" anchor="t">
            <a:spAutoFit/>
          </a:bodyPr>
          <a:lstStyle/>
          <a:p>
            <a:pPr algn="ctr">
              <a:lnSpc>
                <a:spcPts val="3503"/>
              </a:lnSpc>
              <a:spcBef>
                <a:spcPct val="0"/>
              </a:spcBef>
            </a:pPr>
            <a:r>
              <a:rPr lang="en-US" sz="3503" spc="199">
                <a:solidFill>
                  <a:srgbClr val="040404"/>
                </a:solidFill>
                <a:latin typeface="Childos Arabic"/>
                <a:ea typeface="Childos Arabic"/>
                <a:cs typeface="Childos Arabic"/>
                <a:sym typeface="Childos Arabic"/>
              </a:rPr>
              <a:t>NOAH</a:t>
            </a:r>
          </a:p>
        </p:txBody>
      </p:sp>
      <p:sp>
        <p:nvSpPr>
          <p:cNvPr id="15" name="Freeform 15"/>
          <p:cNvSpPr/>
          <p:nvPr/>
        </p:nvSpPr>
        <p:spPr>
          <a:xfrm>
            <a:off x="10652416" y="6717437"/>
            <a:ext cx="6934895" cy="3684163"/>
          </a:xfrm>
          <a:custGeom>
            <a:avLst/>
            <a:gdLst/>
            <a:ahLst/>
            <a:cxnLst/>
            <a:rect l="l" t="t" r="r" b="b"/>
            <a:pathLst>
              <a:path w="6934895" h="3684163">
                <a:moveTo>
                  <a:pt x="0" y="0"/>
                </a:moveTo>
                <a:lnTo>
                  <a:pt x="6934894" y="0"/>
                </a:lnTo>
                <a:lnTo>
                  <a:pt x="6934894" y="3684163"/>
                </a:lnTo>
                <a:lnTo>
                  <a:pt x="0" y="36841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16" name="TextBox 16"/>
          <p:cNvSpPr txBox="1"/>
          <p:nvPr/>
        </p:nvSpPr>
        <p:spPr>
          <a:xfrm>
            <a:off x="11013089" y="7408688"/>
            <a:ext cx="6213548" cy="2084323"/>
          </a:xfrm>
          <a:prstGeom prst="rect">
            <a:avLst/>
          </a:prstGeom>
        </p:spPr>
        <p:txBody>
          <a:bodyPr lIns="0" tIns="0" rIns="0" bIns="0" rtlCol="0" anchor="t">
            <a:spAutoFit/>
          </a:bodyPr>
          <a:lstStyle/>
          <a:p>
            <a:pPr algn="ctr">
              <a:lnSpc>
                <a:spcPts val="2695"/>
              </a:lnSpc>
              <a:spcBef>
                <a:spcPct val="0"/>
              </a:spcBef>
            </a:pPr>
            <a:endParaRPr/>
          </a:p>
          <a:p>
            <a:pPr algn="ctr">
              <a:lnSpc>
                <a:spcPts val="2695"/>
              </a:lnSpc>
              <a:spcBef>
                <a:spcPct val="0"/>
              </a:spcBef>
            </a:pPr>
            <a:r>
              <a:rPr lang="en-US" sz="2695" b="1" spc="153">
                <a:solidFill>
                  <a:srgbClr val="FFFFFF"/>
                </a:solidFill>
                <a:latin typeface="Childos Arabic Bold"/>
                <a:ea typeface="Childos Arabic Bold"/>
                <a:cs typeface="Childos Arabic Bold"/>
                <a:sym typeface="Childos Arabic Bold"/>
              </a:rPr>
              <a:t>Ask students:</a:t>
            </a:r>
          </a:p>
          <a:p>
            <a:pPr algn="ctr">
              <a:lnSpc>
                <a:spcPts val="2695"/>
              </a:lnSpc>
              <a:spcBef>
                <a:spcPct val="0"/>
              </a:spcBef>
            </a:pPr>
            <a:r>
              <a:rPr lang="en-US" sz="2695" spc="153">
                <a:solidFill>
                  <a:srgbClr val="FFFFFF"/>
                </a:solidFill>
                <a:latin typeface="Childos Arabic"/>
                <a:ea typeface="Childos Arabic"/>
                <a:cs typeface="Childos Arabic"/>
                <a:sym typeface="Childos Arabic"/>
              </a:rPr>
              <a:t>Why is Noah afraid to tell his parents? </a:t>
            </a:r>
          </a:p>
          <a:p>
            <a:pPr algn="ctr">
              <a:lnSpc>
                <a:spcPts val="2695"/>
              </a:lnSpc>
              <a:spcBef>
                <a:spcPct val="0"/>
              </a:spcBef>
            </a:pPr>
            <a:r>
              <a:rPr lang="en-US" sz="2695" spc="153">
                <a:solidFill>
                  <a:srgbClr val="FFFFFF"/>
                </a:solidFill>
                <a:latin typeface="Childos Arabic"/>
                <a:ea typeface="Childos Arabic"/>
                <a:cs typeface="Childos Arabic"/>
                <a:sym typeface="Childos Arabic"/>
              </a:rPr>
              <a:t> What did Leo do to support his friend?</a:t>
            </a:r>
          </a:p>
          <a:p>
            <a:pPr algn="ctr">
              <a:lnSpc>
                <a:spcPts val="2695"/>
              </a:lnSpc>
              <a:spcBef>
                <a:spcPct val="0"/>
              </a:spcBef>
            </a:pPr>
            <a:r>
              <a:rPr lang="en-US" sz="2695" spc="153">
                <a:solidFill>
                  <a:srgbClr val="FFFFFF"/>
                </a:solidFill>
                <a:latin typeface="Childos Arabic"/>
                <a:ea typeface="Childos Arabic"/>
                <a:cs typeface="Childos Arabic"/>
                <a:sym typeface="Childos Arabic"/>
              </a:rPr>
              <a:t>What do you think of what Leo said to Noah? </a:t>
            </a:r>
          </a:p>
        </p:txBody>
      </p:sp>
      <p:sp>
        <p:nvSpPr>
          <p:cNvPr id="17" name="TextBox 17"/>
          <p:cNvSpPr txBox="1"/>
          <p:nvPr/>
        </p:nvSpPr>
        <p:spPr>
          <a:xfrm>
            <a:off x="3939068" y="115319"/>
            <a:ext cx="10608507" cy="565785"/>
          </a:xfrm>
          <a:prstGeom prst="rect">
            <a:avLst/>
          </a:prstGeom>
        </p:spPr>
        <p:txBody>
          <a:bodyPr lIns="0" tIns="0" rIns="0" bIns="0" rtlCol="0" anchor="t">
            <a:spAutoFit/>
          </a:bodyPr>
          <a:lstStyle/>
          <a:p>
            <a:pPr algn="ctr">
              <a:lnSpc>
                <a:spcPts val="3900"/>
              </a:lnSpc>
              <a:spcBef>
                <a:spcPct val="0"/>
              </a:spcBef>
            </a:pPr>
            <a:r>
              <a:rPr lang="en-US" sz="3900" spc="222">
                <a:solidFill>
                  <a:srgbClr val="000000"/>
                </a:solidFill>
                <a:latin typeface="Childos Arabic"/>
                <a:ea typeface="Childos Arabic"/>
                <a:cs typeface="Childos Arabic"/>
                <a:sym typeface="Childos Arabic"/>
              </a:rPr>
              <a:t>READ OUT LOUD TO STUDENTS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000115" y="432529"/>
            <a:ext cx="14287770" cy="7822554"/>
          </a:xfrm>
          <a:custGeom>
            <a:avLst/>
            <a:gdLst/>
            <a:ahLst/>
            <a:cxnLst/>
            <a:rect l="l" t="t" r="r" b="b"/>
            <a:pathLst>
              <a:path w="14287770" h="7822554">
                <a:moveTo>
                  <a:pt x="0" y="0"/>
                </a:moveTo>
                <a:lnTo>
                  <a:pt x="14287770" y="0"/>
                </a:lnTo>
                <a:lnTo>
                  <a:pt x="14287770" y="7822554"/>
                </a:lnTo>
                <a:lnTo>
                  <a:pt x="0" y="78225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TextBox 3"/>
          <p:cNvSpPr txBox="1"/>
          <p:nvPr/>
        </p:nvSpPr>
        <p:spPr>
          <a:xfrm>
            <a:off x="2722487" y="1370194"/>
            <a:ext cx="12514289" cy="6884889"/>
          </a:xfrm>
          <a:prstGeom prst="rect">
            <a:avLst/>
          </a:prstGeom>
        </p:spPr>
        <p:txBody>
          <a:bodyPr lIns="0" tIns="0" rIns="0" bIns="0" rtlCol="0" anchor="t">
            <a:spAutoFit/>
          </a:bodyPr>
          <a:lstStyle/>
          <a:p>
            <a:pPr algn="ctr">
              <a:lnSpc>
                <a:spcPts val="4538"/>
              </a:lnSpc>
            </a:pPr>
            <a:r>
              <a:rPr lang="en-US" sz="4538" spc="258">
                <a:solidFill>
                  <a:srgbClr val="040404"/>
                </a:solidFill>
                <a:latin typeface="Childos Arabic"/>
                <a:ea typeface="Childos Arabic"/>
                <a:cs typeface="Childos Arabic"/>
                <a:sym typeface="Childos Arabic"/>
              </a:rPr>
              <a:t>Sometimes it is difficult and uncomfortable to say “no” to an adult, or a situation that you do not want to be part of.</a:t>
            </a:r>
          </a:p>
          <a:p>
            <a:pPr algn="ctr">
              <a:lnSpc>
                <a:spcPts val="4538"/>
              </a:lnSpc>
            </a:pPr>
            <a:endParaRPr lang="en-US" sz="4538" spc="258">
              <a:solidFill>
                <a:srgbClr val="040404"/>
              </a:solidFill>
              <a:latin typeface="Childos Arabic"/>
              <a:ea typeface="Childos Arabic"/>
              <a:cs typeface="Childos Arabic"/>
              <a:sym typeface="Childos Arabic"/>
            </a:endParaRPr>
          </a:p>
          <a:p>
            <a:pPr algn="ctr">
              <a:lnSpc>
                <a:spcPts val="4538"/>
              </a:lnSpc>
            </a:pPr>
            <a:r>
              <a:rPr lang="en-US" sz="4538" spc="258">
                <a:solidFill>
                  <a:srgbClr val="040404"/>
                </a:solidFill>
                <a:latin typeface="Childos Arabic"/>
                <a:ea typeface="Childos Arabic"/>
                <a:cs typeface="Childos Arabic"/>
                <a:sym typeface="Childos Arabic"/>
              </a:rPr>
              <a:t>Leo chose to stop going to soccer practices and told Noah about what their coach did that made him uncomfortable.</a:t>
            </a:r>
          </a:p>
          <a:p>
            <a:pPr algn="ctr">
              <a:lnSpc>
                <a:spcPts val="4538"/>
              </a:lnSpc>
            </a:pPr>
            <a:endParaRPr lang="en-US" sz="4538" spc="258">
              <a:solidFill>
                <a:srgbClr val="040404"/>
              </a:solidFill>
              <a:latin typeface="Childos Arabic"/>
              <a:ea typeface="Childos Arabic"/>
              <a:cs typeface="Childos Arabic"/>
              <a:sym typeface="Childos Arabic"/>
            </a:endParaRPr>
          </a:p>
          <a:p>
            <a:pPr algn="ctr">
              <a:lnSpc>
                <a:spcPts val="4538"/>
              </a:lnSpc>
            </a:pPr>
            <a:endParaRPr lang="en-US" sz="4538" spc="258">
              <a:solidFill>
                <a:srgbClr val="040404"/>
              </a:solidFill>
              <a:latin typeface="Childos Arabic"/>
              <a:ea typeface="Childos Arabic"/>
              <a:cs typeface="Childos Arabic"/>
              <a:sym typeface="Childos Arabic"/>
            </a:endParaRPr>
          </a:p>
          <a:p>
            <a:pPr algn="ctr">
              <a:lnSpc>
                <a:spcPts val="4538"/>
              </a:lnSpc>
            </a:pPr>
            <a:endParaRPr lang="en-US" sz="4538" spc="258">
              <a:solidFill>
                <a:srgbClr val="040404"/>
              </a:solidFill>
              <a:latin typeface="Childos Arabic"/>
              <a:ea typeface="Childos Arabic"/>
              <a:cs typeface="Childos Arabic"/>
              <a:sym typeface="Childos Arabic"/>
            </a:endParaRPr>
          </a:p>
          <a:p>
            <a:pPr algn="ctr">
              <a:lnSpc>
                <a:spcPts val="4538"/>
              </a:lnSpc>
            </a:pPr>
            <a:endParaRPr lang="en-US" sz="4538" spc="258">
              <a:solidFill>
                <a:srgbClr val="040404"/>
              </a:solidFill>
              <a:latin typeface="Childos Arabic"/>
              <a:ea typeface="Childos Arabic"/>
              <a:cs typeface="Childos Arabic"/>
              <a:sym typeface="Childos Arabic"/>
            </a:endParaRPr>
          </a:p>
          <a:p>
            <a:pPr algn="ctr">
              <a:lnSpc>
                <a:spcPts val="4538"/>
              </a:lnSpc>
            </a:pPr>
            <a:endParaRPr lang="en-US" sz="4538" spc="258">
              <a:solidFill>
                <a:srgbClr val="040404"/>
              </a:solidFill>
              <a:latin typeface="Childos Arabic"/>
              <a:ea typeface="Childos Arabic"/>
              <a:cs typeface="Childos Arabic"/>
              <a:sym typeface="Childos Arabic"/>
            </a:endParaRPr>
          </a:p>
        </p:txBody>
      </p:sp>
      <p:sp>
        <p:nvSpPr>
          <p:cNvPr id="4" name="Freeform 4"/>
          <p:cNvSpPr/>
          <p:nvPr/>
        </p:nvSpPr>
        <p:spPr>
          <a:xfrm rot="-9724359">
            <a:off x="15234818" y="-1806569"/>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5" name="TextBox 5"/>
          <p:cNvSpPr txBox="1"/>
          <p:nvPr/>
        </p:nvSpPr>
        <p:spPr>
          <a:xfrm>
            <a:off x="3195803" y="5821303"/>
            <a:ext cx="12379321" cy="1374870"/>
          </a:xfrm>
          <a:prstGeom prst="rect">
            <a:avLst/>
          </a:prstGeom>
        </p:spPr>
        <p:txBody>
          <a:bodyPr lIns="0" tIns="0" rIns="0" bIns="0" rtlCol="0" anchor="t">
            <a:spAutoFit/>
          </a:bodyPr>
          <a:lstStyle/>
          <a:p>
            <a:pPr algn="ctr">
              <a:lnSpc>
                <a:spcPts val="3503"/>
              </a:lnSpc>
              <a:spcBef>
                <a:spcPct val="0"/>
              </a:spcBef>
            </a:pPr>
            <a:r>
              <a:rPr lang="en-US" sz="3503" b="1" spc="199">
                <a:solidFill>
                  <a:srgbClr val="040404"/>
                </a:solidFill>
                <a:latin typeface="Childos Arabic Bold"/>
                <a:ea typeface="Childos Arabic Bold"/>
                <a:cs typeface="Childos Arabic Bold"/>
                <a:sym typeface="Childos Arabic Bold"/>
              </a:rPr>
              <a:t>NO ONE HAS THE RIGHT TO CARRY OUT ACTS OF SEXUAL ASSAULT. REGARDLESS OF WHO DID IT AND HOW IT HAPPENED, IT IS NEVER YOUR FAULT. </a:t>
            </a:r>
          </a:p>
        </p:txBody>
      </p:sp>
      <p:sp>
        <p:nvSpPr>
          <p:cNvPr id="6" name="Freeform 6"/>
          <p:cNvSpPr/>
          <p:nvPr/>
        </p:nvSpPr>
        <p:spPr>
          <a:xfrm rot="1724475">
            <a:off x="-995782" y="6627776"/>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7" name="Freeform 7"/>
          <p:cNvSpPr/>
          <p:nvPr/>
        </p:nvSpPr>
        <p:spPr>
          <a:xfrm>
            <a:off x="10747057" y="6684240"/>
            <a:ext cx="6781665" cy="3602760"/>
          </a:xfrm>
          <a:custGeom>
            <a:avLst/>
            <a:gdLst/>
            <a:ahLst/>
            <a:cxnLst/>
            <a:rect l="l" t="t" r="r" b="b"/>
            <a:pathLst>
              <a:path w="6781665" h="3602760">
                <a:moveTo>
                  <a:pt x="0" y="0"/>
                </a:moveTo>
                <a:lnTo>
                  <a:pt x="6781665" y="0"/>
                </a:lnTo>
                <a:lnTo>
                  <a:pt x="6781665" y="3602760"/>
                </a:lnTo>
                <a:lnTo>
                  <a:pt x="0" y="36027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8" name="Freeform 8"/>
          <p:cNvSpPr/>
          <p:nvPr/>
        </p:nvSpPr>
        <p:spPr>
          <a:xfrm>
            <a:off x="392482" y="2286406"/>
            <a:ext cx="2330006" cy="4114800"/>
          </a:xfrm>
          <a:custGeom>
            <a:avLst/>
            <a:gdLst/>
            <a:ahLst/>
            <a:cxnLst/>
            <a:rect l="l" t="t" r="r" b="b"/>
            <a:pathLst>
              <a:path w="2330006" h="4114800">
                <a:moveTo>
                  <a:pt x="0" y="0"/>
                </a:moveTo>
                <a:lnTo>
                  <a:pt x="2330005" y="0"/>
                </a:lnTo>
                <a:lnTo>
                  <a:pt x="2330005"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9" name="TextBox 9"/>
          <p:cNvSpPr txBox="1"/>
          <p:nvPr/>
        </p:nvSpPr>
        <p:spPr>
          <a:xfrm>
            <a:off x="11061347" y="6937394"/>
            <a:ext cx="6197953" cy="2764902"/>
          </a:xfrm>
          <a:prstGeom prst="rect">
            <a:avLst/>
          </a:prstGeom>
        </p:spPr>
        <p:txBody>
          <a:bodyPr lIns="0" tIns="0" rIns="0" bIns="0" rtlCol="0" anchor="t">
            <a:spAutoFit/>
          </a:bodyPr>
          <a:lstStyle/>
          <a:p>
            <a:pPr algn="ctr">
              <a:lnSpc>
                <a:spcPts val="3586"/>
              </a:lnSpc>
            </a:pPr>
            <a:endParaRPr/>
          </a:p>
          <a:p>
            <a:pPr algn="ctr">
              <a:lnSpc>
                <a:spcPts val="3586"/>
              </a:lnSpc>
            </a:pPr>
            <a:r>
              <a:rPr lang="en-US" sz="3586" b="1" spc="204">
                <a:solidFill>
                  <a:srgbClr val="FFFFFF"/>
                </a:solidFill>
                <a:latin typeface="Childos Arabic Bold"/>
                <a:ea typeface="Childos Arabic Bold"/>
                <a:cs typeface="Childos Arabic Bold"/>
                <a:sym typeface="Childos Arabic Bold"/>
              </a:rPr>
              <a:t>Ask students:</a:t>
            </a:r>
          </a:p>
          <a:p>
            <a:pPr algn="ctr">
              <a:lnSpc>
                <a:spcPts val="3586"/>
              </a:lnSpc>
              <a:spcBef>
                <a:spcPct val="0"/>
              </a:spcBef>
            </a:pPr>
            <a:r>
              <a:rPr lang="en-US" sz="3586" spc="204">
                <a:solidFill>
                  <a:srgbClr val="FFFFFF"/>
                </a:solidFill>
                <a:latin typeface="Childos Arabic"/>
                <a:ea typeface="Childos Arabic"/>
                <a:cs typeface="Childos Arabic"/>
                <a:sym typeface="Childos Arabic"/>
              </a:rPr>
              <a:t>If someone tells you they feel uncomfortable by something someone did, what would you do?</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042331" y="1214162"/>
            <a:ext cx="14822784" cy="8115474"/>
          </a:xfrm>
          <a:custGeom>
            <a:avLst/>
            <a:gdLst/>
            <a:ahLst/>
            <a:cxnLst/>
            <a:rect l="l" t="t" r="r" b="b"/>
            <a:pathLst>
              <a:path w="14822784" h="8115474">
                <a:moveTo>
                  <a:pt x="0" y="0"/>
                </a:moveTo>
                <a:lnTo>
                  <a:pt x="14822784" y="0"/>
                </a:lnTo>
                <a:lnTo>
                  <a:pt x="14822784" y="8115475"/>
                </a:lnTo>
                <a:lnTo>
                  <a:pt x="0" y="81154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TextBox 3"/>
          <p:cNvSpPr txBox="1"/>
          <p:nvPr/>
        </p:nvSpPr>
        <p:spPr>
          <a:xfrm>
            <a:off x="3506871" y="1667005"/>
            <a:ext cx="11893704" cy="7257415"/>
          </a:xfrm>
          <a:prstGeom prst="rect">
            <a:avLst/>
          </a:prstGeom>
        </p:spPr>
        <p:txBody>
          <a:bodyPr lIns="0" tIns="0" rIns="0" bIns="0" rtlCol="0" anchor="t">
            <a:spAutoFit/>
          </a:bodyPr>
          <a:lstStyle/>
          <a:p>
            <a:pPr algn="ctr">
              <a:lnSpc>
                <a:spcPts val="4099"/>
              </a:lnSpc>
            </a:pPr>
            <a:r>
              <a:rPr lang="en-US" sz="4099" spc="233">
                <a:solidFill>
                  <a:srgbClr val="040404"/>
                </a:solidFill>
                <a:latin typeface="Childos Arabic"/>
                <a:ea typeface="Childos Arabic"/>
                <a:cs typeface="Childos Arabic"/>
                <a:sym typeface="Childos Arabic"/>
              </a:rPr>
              <a:t>**Later that evening…** </a:t>
            </a:r>
          </a:p>
          <a:p>
            <a:pPr algn="ctr">
              <a:lnSpc>
                <a:spcPts val="4099"/>
              </a:lnSpc>
            </a:pPr>
            <a:endParaRPr lang="en-US" sz="4099" spc="233">
              <a:solidFill>
                <a:srgbClr val="040404"/>
              </a:solidFill>
              <a:latin typeface="Childos Arabic"/>
              <a:ea typeface="Childos Arabic"/>
              <a:cs typeface="Childos Arabic"/>
              <a:sym typeface="Childos Arabic"/>
            </a:endParaRPr>
          </a:p>
          <a:p>
            <a:pPr algn="ctr">
              <a:lnSpc>
                <a:spcPts val="4099"/>
              </a:lnSpc>
            </a:pPr>
            <a:r>
              <a:rPr lang="en-US" sz="4099" spc="233">
                <a:solidFill>
                  <a:srgbClr val="040404"/>
                </a:solidFill>
                <a:latin typeface="Childos Arabic"/>
                <a:ea typeface="Childos Arabic"/>
                <a:cs typeface="Childos Arabic"/>
                <a:sym typeface="Childos Arabic"/>
              </a:rPr>
              <a:t>Noah decides to tell his parents what happened. He feels nervous but knows it’s the right thing to do. His parents listen carefully and believe him. They tell Noah that he did nothing wrong and that Coach Dan was not allowed to touch him that way.</a:t>
            </a:r>
          </a:p>
          <a:p>
            <a:pPr algn="ctr">
              <a:lnSpc>
                <a:spcPts val="4099"/>
              </a:lnSpc>
            </a:pPr>
            <a:endParaRPr lang="en-US" sz="4099" spc="233">
              <a:solidFill>
                <a:srgbClr val="040404"/>
              </a:solidFill>
              <a:latin typeface="Childos Arabic"/>
              <a:ea typeface="Childos Arabic"/>
              <a:cs typeface="Childos Arabic"/>
              <a:sym typeface="Childos Arabic"/>
            </a:endParaRPr>
          </a:p>
          <a:p>
            <a:pPr algn="ctr">
              <a:lnSpc>
                <a:spcPts val="4099"/>
              </a:lnSpc>
            </a:pPr>
            <a:r>
              <a:rPr lang="en-US" sz="4099" spc="233">
                <a:solidFill>
                  <a:srgbClr val="040404"/>
                </a:solidFill>
                <a:latin typeface="Childos Arabic"/>
                <a:ea typeface="Childos Arabic"/>
                <a:cs typeface="Childos Arabic"/>
                <a:sym typeface="Childos Arabic"/>
              </a:rPr>
              <a:t> His parents promise to keep him safe and report Coach Dan so he cannot hurt Noah or anyone else. They remind Noah that he was brave to speak up and that they will always be there to protect him. </a:t>
            </a:r>
          </a:p>
        </p:txBody>
      </p:sp>
      <p:sp>
        <p:nvSpPr>
          <p:cNvPr id="4" name="Freeform 4"/>
          <p:cNvSpPr/>
          <p:nvPr/>
        </p:nvSpPr>
        <p:spPr>
          <a:xfrm rot="10690025">
            <a:off x="-1057867" y="-1514894"/>
            <a:ext cx="3501768" cy="4716186"/>
          </a:xfrm>
          <a:custGeom>
            <a:avLst/>
            <a:gdLst/>
            <a:ahLst/>
            <a:cxnLst/>
            <a:rect l="l" t="t" r="r" b="b"/>
            <a:pathLst>
              <a:path w="3501768" h="4716186">
                <a:moveTo>
                  <a:pt x="0" y="0"/>
                </a:moveTo>
                <a:lnTo>
                  <a:pt x="3501768" y="0"/>
                </a:lnTo>
                <a:lnTo>
                  <a:pt x="3501768" y="4716185"/>
                </a:lnTo>
                <a:lnTo>
                  <a:pt x="0" y="471618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5" name="Freeform 5"/>
          <p:cNvSpPr/>
          <p:nvPr/>
        </p:nvSpPr>
        <p:spPr>
          <a:xfrm rot="10690025">
            <a:off x="767544" y="-2505499"/>
            <a:ext cx="3501768" cy="4716186"/>
          </a:xfrm>
          <a:custGeom>
            <a:avLst/>
            <a:gdLst/>
            <a:ahLst/>
            <a:cxnLst/>
            <a:rect l="l" t="t" r="r" b="b"/>
            <a:pathLst>
              <a:path w="3501768" h="4716186">
                <a:moveTo>
                  <a:pt x="0" y="0"/>
                </a:moveTo>
                <a:lnTo>
                  <a:pt x="3501768" y="0"/>
                </a:lnTo>
                <a:lnTo>
                  <a:pt x="3501768" y="4716186"/>
                </a:lnTo>
                <a:lnTo>
                  <a:pt x="0" y="471618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6" name="Freeform 6"/>
          <p:cNvSpPr/>
          <p:nvPr/>
        </p:nvSpPr>
        <p:spPr>
          <a:xfrm rot="10690025">
            <a:off x="2370674" y="-3556818"/>
            <a:ext cx="3501768" cy="4716186"/>
          </a:xfrm>
          <a:custGeom>
            <a:avLst/>
            <a:gdLst/>
            <a:ahLst/>
            <a:cxnLst/>
            <a:rect l="l" t="t" r="r" b="b"/>
            <a:pathLst>
              <a:path w="3501768" h="4716186">
                <a:moveTo>
                  <a:pt x="0" y="0"/>
                </a:moveTo>
                <a:lnTo>
                  <a:pt x="3501768" y="0"/>
                </a:lnTo>
                <a:lnTo>
                  <a:pt x="3501768" y="4716185"/>
                </a:lnTo>
                <a:lnTo>
                  <a:pt x="0" y="471618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7" name="Freeform 7"/>
          <p:cNvSpPr/>
          <p:nvPr/>
        </p:nvSpPr>
        <p:spPr>
          <a:xfrm>
            <a:off x="0" y="704944"/>
            <a:ext cx="3132468" cy="3121077"/>
          </a:xfrm>
          <a:custGeom>
            <a:avLst/>
            <a:gdLst/>
            <a:ahLst/>
            <a:cxnLst/>
            <a:rect l="l" t="t" r="r" b="b"/>
            <a:pathLst>
              <a:path w="3132468" h="3121077">
                <a:moveTo>
                  <a:pt x="0" y="0"/>
                </a:moveTo>
                <a:lnTo>
                  <a:pt x="3132468" y="0"/>
                </a:lnTo>
                <a:lnTo>
                  <a:pt x="3132468" y="3121077"/>
                </a:lnTo>
                <a:lnTo>
                  <a:pt x="0" y="312107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8" name="Freeform 8"/>
          <p:cNvSpPr/>
          <p:nvPr/>
        </p:nvSpPr>
        <p:spPr>
          <a:xfrm>
            <a:off x="14274352" y="877008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9"/>
            <a:stretch>
              <a:fillRect/>
            </a:stretch>
          </a:blipFill>
        </p:spPr>
        <p:txBody>
          <a:bodyPr/>
          <a:lstStyle/>
          <a:p>
            <a:endParaRPr lang="en-CA"/>
          </a:p>
        </p:txBody>
      </p:sp>
      <p:sp>
        <p:nvSpPr>
          <p:cNvPr id="9" name="Freeform 9"/>
          <p:cNvSpPr/>
          <p:nvPr/>
        </p:nvSpPr>
        <p:spPr>
          <a:xfrm>
            <a:off x="15583693" y="3565667"/>
            <a:ext cx="2402721" cy="2597536"/>
          </a:xfrm>
          <a:custGeom>
            <a:avLst/>
            <a:gdLst/>
            <a:ahLst/>
            <a:cxnLst/>
            <a:rect l="l" t="t" r="r" b="b"/>
            <a:pathLst>
              <a:path w="2402721" h="2597536">
                <a:moveTo>
                  <a:pt x="0" y="0"/>
                </a:moveTo>
                <a:lnTo>
                  <a:pt x="2402721" y="0"/>
                </a:lnTo>
                <a:lnTo>
                  <a:pt x="2402721" y="2597537"/>
                </a:lnTo>
                <a:lnTo>
                  <a:pt x="0" y="259753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10" name="TextBox 10"/>
          <p:cNvSpPr txBox="1"/>
          <p:nvPr/>
        </p:nvSpPr>
        <p:spPr>
          <a:xfrm>
            <a:off x="4343839" y="445864"/>
            <a:ext cx="10608507" cy="614045"/>
          </a:xfrm>
          <a:prstGeom prst="rect">
            <a:avLst/>
          </a:prstGeom>
        </p:spPr>
        <p:txBody>
          <a:bodyPr lIns="0" tIns="0" rIns="0" bIns="0" rtlCol="0" anchor="t">
            <a:spAutoFit/>
          </a:bodyPr>
          <a:lstStyle/>
          <a:p>
            <a:pPr algn="ctr">
              <a:lnSpc>
                <a:spcPts val="4300"/>
              </a:lnSpc>
              <a:spcBef>
                <a:spcPct val="0"/>
              </a:spcBef>
            </a:pPr>
            <a:r>
              <a:rPr lang="en-US" sz="4300" spc="245">
                <a:solidFill>
                  <a:srgbClr val="000000"/>
                </a:solidFill>
                <a:latin typeface="Childos Arabic"/>
                <a:ea typeface="Childos Arabic"/>
                <a:cs typeface="Childos Arabic"/>
                <a:sym typeface="Childos Arabic"/>
              </a:rPr>
              <a:t>READ OUT LOUD TO STUDENTS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0" y="246180"/>
            <a:ext cx="3132468" cy="3121077"/>
          </a:xfrm>
          <a:custGeom>
            <a:avLst/>
            <a:gdLst/>
            <a:ahLst/>
            <a:cxnLst/>
            <a:rect l="l" t="t" r="r" b="b"/>
            <a:pathLst>
              <a:path w="3132468" h="3121077">
                <a:moveTo>
                  <a:pt x="0" y="0"/>
                </a:moveTo>
                <a:lnTo>
                  <a:pt x="3132468" y="0"/>
                </a:lnTo>
                <a:lnTo>
                  <a:pt x="3132468" y="3121077"/>
                </a:lnTo>
                <a:lnTo>
                  <a:pt x="0" y="312107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5223571" y="2650180"/>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TextBox 5"/>
          <p:cNvSpPr txBox="1"/>
          <p:nvPr/>
        </p:nvSpPr>
        <p:spPr>
          <a:xfrm rot="-3486">
            <a:off x="5977623" y="4054144"/>
            <a:ext cx="6423866" cy="3982230"/>
          </a:xfrm>
          <a:prstGeom prst="rect">
            <a:avLst/>
          </a:prstGeom>
        </p:spPr>
        <p:txBody>
          <a:bodyPr lIns="0" tIns="0" rIns="0" bIns="0" rtlCol="0" anchor="t">
            <a:spAutoFit/>
          </a:bodyPr>
          <a:lstStyle/>
          <a:p>
            <a:pPr algn="ctr">
              <a:lnSpc>
                <a:spcPts val="7832"/>
              </a:lnSpc>
              <a:spcBef>
                <a:spcPct val="0"/>
              </a:spcBef>
            </a:pPr>
            <a:r>
              <a:rPr lang="en-US" sz="5594" spc="318">
                <a:solidFill>
                  <a:srgbClr val="040404"/>
                </a:solidFill>
                <a:latin typeface="Childos Arabic"/>
                <a:ea typeface="Childos Arabic"/>
                <a:cs typeface="Childos Arabic"/>
                <a:sym typeface="Childos Arabic"/>
              </a:rPr>
              <a:t>Safety Rules &amp; Disclosure to an Adult</a:t>
            </a:r>
          </a:p>
          <a:p>
            <a:pPr algn="ctr">
              <a:lnSpc>
                <a:spcPts val="7832"/>
              </a:lnSpc>
              <a:spcBef>
                <a:spcPct val="0"/>
              </a:spcBef>
            </a:pPr>
            <a:endParaRPr lang="en-US" sz="5594" spc="318">
              <a:solidFill>
                <a:srgbClr val="040404"/>
              </a:solidFill>
              <a:latin typeface="Childos Arabic"/>
              <a:ea typeface="Childos Arabic"/>
              <a:cs typeface="Childos Arabic"/>
              <a:sym typeface="Childos Arabic"/>
            </a:endParaRPr>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14274352" y="877008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1913875" y="1297322"/>
            <a:ext cx="14885034" cy="8149556"/>
          </a:xfrm>
          <a:custGeom>
            <a:avLst/>
            <a:gdLst/>
            <a:ahLst/>
            <a:cxnLst/>
            <a:rect l="l" t="t" r="r" b="b"/>
            <a:pathLst>
              <a:path w="14885034" h="8149556">
                <a:moveTo>
                  <a:pt x="0" y="0"/>
                </a:moveTo>
                <a:lnTo>
                  <a:pt x="14885034" y="0"/>
                </a:lnTo>
                <a:lnTo>
                  <a:pt x="14885034" y="8149556"/>
                </a:lnTo>
                <a:lnTo>
                  <a:pt x="0" y="814955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TextBox 3"/>
          <p:cNvSpPr txBox="1"/>
          <p:nvPr/>
        </p:nvSpPr>
        <p:spPr>
          <a:xfrm>
            <a:off x="3118078" y="2166019"/>
            <a:ext cx="12051843" cy="6922034"/>
          </a:xfrm>
          <a:prstGeom prst="rect">
            <a:avLst/>
          </a:prstGeom>
        </p:spPr>
        <p:txBody>
          <a:bodyPr lIns="0" tIns="0" rIns="0" bIns="0" rtlCol="0" anchor="t">
            <a:spAutoFit/>
          </a:bodyPr>
          <a:lstStyle/>
          <a:p>
            <a:pPr marL="625251" lvl="1" indent="-312625" algn="ctr">
              <a:lnSpc>
                <a:spcPts val="2896"/>
              </a:lnSpc>
              <a:buFont typeface="Arial"/>
              <a:buChar char="•"/>
            </a:pPr>
            <a:r>
              <a:rPr lang="en-US" sz="2896" spc="165">
                <a:solidFill>
                  <a:srgbClr val="040404"/>
                </a:solidFill>
                <a:latin typeface="Childos Arabic"/>
                <a:ea typeface="Childos Arabic"/>
                <a:cs typeface="Childos Arabic"/>
                <a:sym typeface="Childos Arabic"/>
              </a:rPr>
              <a:t>Listen to your body. If you feel uncomfortable in a situation, find an adult to talk to. </a:t>
            </a:r>
          </a:p>
          <a:p>
            <a:pPr algn="ctr">
              <a:lnSpc>
                <a:spcPts val="2896"/>
              </a:lnSpc>
            </a:pPr>
            <a:endParaRPr lang="en-US" sz="2896" spc="165">
              <a:solidFill>
                <a:srgbClr val="040404"/>
              </a:solidFill>
              <a:latin typeface="Childos Arabic"/>
              <a:ea typeface="Childos Arabic"/>
              <a:cs typeface="Childos Arabic"/>
              <a:sym typeface="Childos Arabic"/>
            </a:endParaRPr>
          </a:p>
          <a:p>
            <a:pPr marL="625251" lvl="1" indent="-312625" algn="ctr">
              <a:lnSpc>
                <a:spcPts val="2896"/>
              </a:lnSpc>
              <a:buFont typeface="Arial"/>
              <a:buChar char="•"/>
            </a:pPr>
            <a:r>
              <a:rPr lang="en-US" sz="2896" spc="165">
                <a:solidFill>
                  <a:srgbClr val="040404"/>
                </a:solidFill>
                <a:latin typeface="Childos Arabic"/>
                <a:ea typeface="Childos Arabic"/>
                <a:cs typeface="Childos Arabic"/>
                <a:sym typeface="Childos Arabic"/>
              </a:rPr>
              <a:t>Know the phone number of your parents or an adult whom you trust to help you if needed.</a:t>
            </a:r>
          </a:p>
          <a:p>
            <a:pPr algn="ctr">
              <a:lnSpc>
                <a:spcPts val="2896"/>
              </a:lnSpc>
            </a:pPr>
            <a:endParaRPr lang="en-US" sz="2896" spc="165">
              <a:solidFill>
                <a:srgbClr val="040404"/>
              </a:solidFill>
              <a:latin typeface="Childos Arabic"/>
              <a:ea typeface="Childos Arabic"/>
              <a:cs typeface="Childos Arabic"/>
              <a:sym typeface="Childos Arabic"/>
            </a:endParaRPr>
          </a:p>
          <a:p>
            <a:pPr marL="625251" lvl="1" indent="-312625" algn="ctr">
              <a:lnSpc>
                <a:spcPts val="2896"/>
              </a:lnSpc>
              <a:buFont typeface="Arial"/>
              <a:buChar char="•"/>
            </a:pPr>
            <a:r>
              <a:rPr lang="en-US" sz="2896" spc="165">
                <a:solidFill>
                  <a:srgbClr val="040404"/>
                </a:solidFill>
                <a:latin typeface="Childos Arabic"/>
                <a:ea typeface="Childos Arabic"/>
                <a:cs typeface="Childos Arabic"/>
                <a:sym typeface="Childos Arabic"/>
              </a:rPr>
              <a:t>At all times, tell an adult where you are going, with whom, and when you will be back.</a:t>
            </a:r>
          </a:p>
          <a:p>
            <a:pPr algn="ctr">
              <a:lnSpc>
                <a:spcPts val="2896"/>
              </a:lnSpc>
            </a:pPr>
            <a:endParaRPr lang="en-US" sz="2896" spc="165">
              <a:solidFill>
                <a:srgbClr val="040404"/>
              </a:solidFill>
              <a:latin typeface="Childos Arabic"/>
              <a:ea typeface="Childos Arabic"/>
              <a:cs typeface="Childos Arabic"/>
              <a:sym typeface="Childos Arabic"/>
            </a:endParaRPr>
          </a:p>
          <a:p>
            <a:pPr marL="625251" lvl="1" indent="-312625" algn="ctr">
              <a:lnSpc>
                <a:spcPts val="2896"/>
              </a:lnSpc>
              <a:buFont typeface="Arial"/>
              <a:buChar char="•"/>
            </a:pPr>
            <a:r>
              <a:rPr lang="en-US" sz="2896" spc="165">
                <a:solidFill>
                  <a:srgbClr val="040404"/>
                </a:solidFill>
                <a:latin typeface="Childos Arabic"/>
                <a:ea typeface="Childos Arabic"/>
                <a:cs typeface="Childos Arabic"/>
                <a:sym typeface="Childos Arabic"/>
              </a:rPr>
              <a:t>Stay and move in a group</a:t>
            </a:r>
          </a:p>
          <a:p>
            <a:pPr algn="ctr">
              <a:lnSpc>
                <a:spcPts val="2896"/>
              </a:lnSpc>
            </a:pPr>
            <a:endParaRPr lang="en-US" sz="2896" spc="165">
              <a:solidFill>
                <a:srgbClr val="040404"/>
              </a:solidFill>
              <a:latin typeface="Childos Arabic"/>
              <a:ea typeface="Childos Arabic"/>
              <a:cs typeface="Childos Arabic"/>
              <a:sym typeface="Childos Arabic"/>
            </a:endParaRPr>
          </a:p>
          <a:p>
            <a:pPr marL="625251" lvl="1" indent="-312625" algn="ctr">
              <a:lnSpc>
                <a:spcPts val="2896"/>
              </a:lnSpc>
              <a:buFont typeface="Arial"/>
              <a:buChar char="•"/>
            </a:pPr>
            <a:r>
              <a:rPr lang="en-US" sz="2896" spc="165">
                <a:solidFill>
                  <a:srgbClr val="040404"/>
                </a:solidFill>
                <a:latin typeface="Childos Arabic"/>
                <a:ea typeface="Childos Arabic"/>
                <a:cs typeface="Childos Arabic"/>
                <a:sym typeface="Childos Arabic"/>
              </a:rPr>
              <a:t>Always take the same route (to go to school).</a:t>
            </a:r>
          </a:p>
          <a:p>
            <a:pPr algn="ctr">
              <a:lnSpc>
                <a:spcPts val="2896"/>
              </a:lnSpc>
            </a:pPr>
            <a:endParaRPr lang="en-US" sz="2896" spc="165">
              <a:solidFill>
                <a:srgbClr val="040404"/>
              </a:solidFill>
              <a:latin typeface="Childos Arabic"/>
              <a:ea typeface="Childos Arabic"/>
              <a:cs typeface="Childos Arabic"/>
              <a:sym typeface="Childos Arabic"/>
            </a:endParaRPr>
          </a:p>
          <a:p>
            <a:pPr marL="625251" lvl="1" indent="-312625" algn="ctr">
              <a:lnSpc>
                <a:spcPts val="2896"/>
              </a:lnSpc>
              <a:buFont typeface="Arial"/>
              <a:buChar char="•"/>
            </a:pPr>
            <a:r>
              <a:rPr lang="en-US" sz="2896" spc="165">
                <a:solidFill>
                  <a:srgbClr val="040404"/>
                </a:solidFill>
                <a:latin typeface="Childos Arabic"/>
                <a:ea typeface="Childos Arabic"/>
                <a:cs typeface="Childos Arabic"/>
                <a:sym typeface="Childos Arabic"/>
              </a:rPr>
              <a:t>Don’t accept an invitation to follow someone without your guardians' permission.</a:t>
            </a:r>
          </a:p>
          <a:p>
            <a:pPr algn="ctr">
              <a:lnSpc>
                <a:spcPts val="2896"/>
              </a:lnSpc>
            </a:pPr>
            <a:endParaRPr lang="en-US" sz="2896" spc="165">
              <a:solidFill>
                <a:srgbClr val="040404"/>
              </a:solidFill>
              <a:latin typeface="Childos Arabic"/>
              <a:ea typeface="Childos Arabic"/>
              <a:cs typeface="Childos Arabic"/>
              <a:sym typeface="Childos Arabic"/>
            </a:endParaRPr>
          </a:p>
          <a:p>
            <a:pPr marL="625251" lvl="1" indent="-312625" algn="ctr">
              <a:lnSpc>
                <a:spcPts val="2896"/>
              </a:lnSpc>
              <a:buFont typeface="Arial"/>
              <a:buChar char="•"/>
            </a:pPr>
            <a:r>
              <a:rPr lang="en-US" sz="2896" spc="165">
                <a:solidFill>
                  <a:srgbClr val="040404"/>
                </a:solidFill>
                <a:latin typeface="Childos Arabic"/>
                <a:ea typeface="Childos Arabic"/>
                <a:cs typeface="Childos Arabic"/>
                <a:sym typeface="Childos Arabic"/>
              </a:rPr>
              <a:t>Know places where you can seek help if needed (school, grocery store, bus driver, neighbors)</a:t>
            </a:r>
          </a:p>
          <a:p>
            <a:pPr algn="ctr">
              <a:lnSpc>
                <a:spcPts val="2896"/>
              </a:lnSpc>
            </a:pPr>
            <a:endParaRPr lang="en-US" sz="2896" spc="165">
              <a:solidFill>
                <a:srgbClr val="040404"/>
              </a:solidFill>
              <a:latin typeface="Childos Arabic"/>
              <a:ea typeface="Childos Arabic"/>
              <a:cs typeface="Childos Arabic"/>
              <a:sym typeface="Childos Arabic"/>
            </a:endParaRPr>
          </a:p>
        </p:txBody>
      </p:sp>
      <p:sp>
        <p:nvSpPr>
          <p:cNvPr id="4" name="Freeform 4"/>
          <p:cNvSpPr/>
          <p:nvPr/>
        </p:nvSpPr>
        <p:spPr>
          <a:xfrm rot="1235572">
            <a:off x="12930958" y="85899"/>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5" name="Freeform 5"/>
          <p:cNvSpPr/>
          <p:nvPr/>
        </p:nvSpPr>
        <p:spPr>
          <a:xfrm>
            <a:off x="15309818" y="-829908"/>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6" name="Freeform 6"/>
          <p:cNvSpPr/>
          <p:nvPr/>
        </p:nvSpPr>
        <p:spPr>
          <a:xfrm>
            <a:off x="155895" y="7794622"/>
            <a:ext cx="2501474" cy="2492378"/>
          </a:xfrm>
          <a:custGeom>
            <a:avLst/>
            <a:gdLst/>
            <a:ahLst/>
            <a:cxnLst/>
            <a:rect l="l" t="t" r="r" b="b"/>
            <a:pathLst>
              <a:path w="2501474" h="2492378">
                <a:moveTo>
                  <a:pt x="0" y="0"/>
                </a:moveTo>
                <a:lnTo>
                  <a:pt x="2501474" y="0"/>
                </a:lnTo>
                <a:lnTo>
                  <a:pt x="2501474" y="2492378"/>
                </a:lnTo>
                <a:lnTo>
                  <a:pt x="0" y="24923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7" name="Freeform 7"/>
          <p:cNvSpPr/>
          <p:nvPr/>
        </p:nvSpPr>
        <p:spPr>
          <a:xfrm>
            <a:off x="112169" y="0"/>
            <a:ext cx="3603413" cy="3603413"/>
          </a:xfrm>
          <a:custGeom>
            <a:avLst/>
            <a:gdLst/>
            <a:ahLst/>
            <a:cxnLst/>
            <a:rect l="l" t="t" r="r" b="b"/>
            <a:pathLst>
              <a:path w="3603413" h="3603413">
                <a:moveTo>
                  <a:pt x="0" y="0"/>
                </a:moveTo>
                <a:lnTo>
                  <a:pt x="3603413" y="0"/>
                </a:lnTo>
                <a:lnTo>
                  <a:pt x="3603413" y="3603413"/>
                </a:lnTo>
                <a:lnTo>
                  <a:pt x="0" y="360341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Freeform 8"/>
          <p:cNvSpPr/>
          <p:nvPr/>
        </p:nvSpPr>
        <p:spPr>
          <a:xfrm>
            <a:off x="14274352" y="877008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1"/>
            <a:stretch>
              <a:fillRect/>
            </a:stretch>
          </a:blipFill>
        </p:spPr>
        <p:txBody>
          <a:bodyPr/>
          <a:lstStyle/>
          <a:p>
            <a:endParaRPr lang="en-CA"/>
          </a:p>
        </p:txBody>
      </p:sp>
      <p:sp>
        <p:nvSpPr>
          <p:cNvPr id="9" name="Freeform 9"/>
          <p:cNvSpPr/>
          <p:nvPr/>
        </p:nvSpPr>
        <p:spPr>
          <a:xfrm>
            <a:off x="15603093" y="1546013"/>
            <a:ext cx="2684907" cy="4114800"/>
          </a:xfrm>
          <a:custGeom>
            <a:avLst/>
            <a:gdLst/>
            <a:ahLst/>
            <a:cxnLst/>
            <a:rect l="l" t="t" r="r" b="b"/>
            <a:pathLst>
              <a:path w="2684907" h="4114800">
                <a:moveTo>
                  <a:pt x="0" y="0"/>
                </a:moveTo>
                <a:lnTo>
                  <a:pt x="2684907" y="0"/>
                </a:lnTo>
                <a:lnTo>
                  <a:pt x="2684907"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0" name="TextBox 10"/>
          <p:cNvSpPr txBox="1"/>
          <p:nvPr/>
        </p:nvSpPr>
        <p:spPr>
          <a:xfrm>
            <a:off x="3715582" y="525152"/>
            <a:ext cx="10608507" cy="787400"/>
          </a:xfrm>
          <a:prstGeom prst="rect">
            <a:avLst/>
          </a:prstGeom>
        </p:spPr>
        <p:txBody>
          <a:bodyPr lIns="0" tIns="0" rIns="0" bIns="0" rtlCol="0" anchor="t">
            <a:spAutoFit/>
          </a:bodyPr>
          <a:lstStyle/>
          <a:p>
            <a:pPr algn="ctr">
              <a:lnSpc>
                <a:spcPts val="5499"/>
              </a:lnSpc>
              <a:spcBef>
                <a:spcPct val="0"/>
              </a:spcBef>
            </a:pPr>
            <a:r>
              <a:rPr lang="en-US" sz="5499" spc="313">
                <a:solidFill>
                  <a:srgbClr val="000000"/>
                </a:solidFill>
                <a:latin typeface="Childos Arabic"/>
                <a:ea typeface="Childos Arabic"/>
                <a:cs typeface="Childos Arabic"/>
                <a:sym typeface="Childos Arabic"/>
              </a:rPr>
              <a:t>HOW TO FEEL SAFE</a:t>
            </a:r>
          </a:p>
        </p:txBody>
      </p:sp>
      <p:sp>
        <p:nvSpPr>
          <p:cNvPr id="11" name="Freeform 11"/>
          <p:cNvSpPr/>
          <p:nvPr/>
        </p:nvSpPr>
        <p:spPr>
          <a:xfrm>
            <a:off x="323150" y="5143500"/>
            <a:ext cx="3181451" cy="4652945"/>
          </a:xfrm>
          <a:custGeom>
            <a:avLst/>
            <a:gdLst/>
            <a:ahLst/>
            <a:cxnLst/>
            <a:rect l="l" t="t" r="r" b="b"/>
            <a:pathLst>
              <a:path w="3181451" h="4652945">
                <a:moveTo>
                  <a:pt x="0" y="0"/>
                </a:moveTo>
                <a:lnTo>
                  <a:pt x="3181451" y="0"/>
                </a:lnTo>
                <a:lnTo>
                  <a:pt x="3181451" y="4652945"/>
                </a:lnTo>
                <a:lnTo>
                  <a:pt x="0" y="4652945"/>
                </a:lnTo>
                <a:lnTo>
                  <a:pt x="0" y="0"/>
                </a:lnTo>
                <a:close/>
              </a:path>
            </a:pathLst>
          </a:custGeom>
          <a:blipFill>
            <a:blip r:embed="rId14"/>
            <a:stretch>
              <a:fillRect/>
            </a:stretch>
          </a:blipFill>
        </p:spPr>
        <p:txBody>
          <a:bodyPr/>
          <a:lstStyle/>
          <a:p>
            <a:endParaRPr lang="en-CA"/>
          </a:p>
        </p:txBody>
      </p:sp>
      <p:sp>
        <p:nvSpPr>
          <p:cNvPr id="12" name="Freeform 12"/>
          <p:cNvSpPr/>
          <p:nvPr/>
        </p:nvSpPr>
        <p:spPr>
          <a:xfrm>
            <a:off x="14892077" y="4999684"/>
            <a:ext cx="2790100" cy="3770405"/>
          </a:xfrm>
          <a:custGeom>
            <a:avLst/>
            <a:gdLst/>
            <a:ahLst/>
            <a:cxnLst/>
            <a:rect l="l" t="t" r="r" b="b"/>
            <a:pathLst>
              <a:path w="2790100" h="3770405">
                <a:moveTo>
                  <a:pt x="0" y="0"/>
                </a:moveTo>
                <a:lnTo>
                  <a:pt x="2790100" y="0"/>
                </a:lnTo>
                <a:lnTo>
                  <a:pt x="2790100" y="3770405"/>
                </a:lnTo>
                <a:lnTo>
                  <a:pt x="0" y="377040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26262"/>
        </a:solidFill>
        <a:effectLst/>
      </p:bgPr>
    </p:bg>
    <p:spTree>
      <p:nvGrpSpPr>
        <p:cNvPr id="1" name=""/>
        <p:cNvGrpSpPr/>
        <p:nvPr/>
      </p:nvGrpSpPr>
      <p:grpSpPr>
        <a:xfrm>
          <a:off x="0" y="0"/>
          <a:ext cx="0" cy="0"/>
          <a:chOff x="0" y="0"/>
          <a:chExt cx="0" cy="0"/>
        </a:xfrm>
      </p:grpSpPr>
      <p:sp>
        <p:nvSpPr>
          <p:cNvPr id="2" name="Freeform 2"/>
          <p:cNvSpPr/>
          <p:nvPr/>
        </p:nvSpPr>
        <p:spPr>
          <a:xfrm>
            <a:off x="3570550" y="1923564"/>
            <a:ext cx="12206743" cy="6683192"/>
          </a:xfrm>
          <a:custGeom>
            <a:avLst/>
            <a:gdLst/>
            <a:ahLst/>
            <a:cxnLst/>
            <a:rect l="l" t="t" r="r" b="b"/>
            <a:pathLst>
              <a:path w="12206743" h="6683192">
                <a:moveTo>
                  <a:pt x="0" y="0"/>
                </a:moveTo>
                <a:lnTo>
                  <a:pt x="12206743" y="0"/>
                </a:lnTo>
                <a:lnTo>
                  <a:pt x="12206743" y="6683192"/>
                </a:lnTo>
                <a:lnTo>
                  <a:pt x="0" y="66831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167219" y="-2291975"/>
            <a:ext cx="4048964" cy="4968054"/>
          </a:xfrm>
          <a:custGeom>
            <a:avLst/>
            <a:gdLst/>
            <a:ahLst/>
            <a:cxnLst/>
            <a:rect l="l" t="t" r="r" b="b"/>
            <a:pathLst>
              <a:path w="4048964" h="4968054">
                <a:moveTo>
                  <a:pt x="0" y="0"/>
                </a:moveTo>
                <a:lnTo>
                  <a:pt x="4048964" y="0"/>
                </a:lnTo>
                <a:lnTo>
                  <a:pt x="4048964" y="4968055"/>
                </a:lnTo>
                <a:lnTo>
                  <a:pt x="0" y="496805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0624479">
            <a:off x="212489" y="2439735"/>
            <a:ext cx="2365166" cy="2378048"/>
          </a:xfrm>
          <a:custGeom>
            <a:avLst/>
            <a:gdLst/>
            <a:ahLst/>
            <a:cxnLst/>
            <a:rect l="l" t="t" r="r" b="b"/>
            <a:pathLst>
              <a:path w="2365166" h="2378048">
                <a:moveTo>
                  <a:pt x="0" y="0"/>
                </a:moveTo>
                <a:lnTo>
                  <a:pt x="2365166" y="0"/>
                </a:lnTo>
                <a:lnTo>
                  <a:pt x="2365166" y="2378047"/>
                </a:lnTo>
                <a:lnTo>
                  <a:pt x="0" y="237804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rot="-3016826" flipH="1">
            <a:off x="-406823" y="4793199"/>
            <a:ext cx="3297092" cy="3106136"/>
          </a:xfrm>
          <a:custGeom>
            <a:avLst/>
            <a:gdLst/>
            <a:ahLst/>
            <a:cxnLst/>
            <a:rect l="l" t="t" r="r" b="b"/>
            <a:pathLst>
              <a:path w="3297092" h="3106136">
                <a:moveTo>
                  <a:pt x="3297093" y="0"/>
                </a:moveTo>
                <a:lnTo>
                  <a:pt x="0" y="0"/>
                </a:lnTo>
                <a:lnTo>
                  <a:pt x="0" y="3106136"/>
                </a:lnTo>
                <a:lnTo>
                  <a:pt x="3297093" y="3106136"/>
                </a:lnTo>
                <a:lnTo>
                  <a:pt x="3297093"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rot="-10800000">
            <a:off x="153348" y="8325169"/>
            <a:ext cx="1750703" cy="1391079"/>
          </a:xfrm>
          <a:custGeom>
            <a:avLst/>
            <a:gdLst/>
            <a:ahLst/>
            <a:cxnLst/>
            <a:rect l="l" t="t" r="r" b="b"/>
            <a:pathLst>
              <a:path w="1750703" h="1391079">
                <a:moveTo>
                  <a:pt x="0" y="0"/>
                </a:moveTo>
                <a:lnTo>
                  <a:pt x="1750704" y="0"/>
                </a:lnTo>
                <a:lnTo>
                  <a:pt x="1750704" y="1391080"/>
                </a:lnTo>
                <a:lnTo>
                  <a:pt x="0" y="139108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7" name="Freeform 7"/>
          <p:cNvSpPr/>
          <p:nvPr/>
        </p:nvSpPr>
        <p:spPr>
          <a:xfrm rot="-8552243">
            <a:off x="14496310" y="-29625"/>
            <a:ext cx="4544869" cy="3221176"/>
          </a:xfrm>
          <a:custGeom>
            <a:avLst/>
            <a:gdLst/>
            <a:ahLst/>
            <a:cxnLst/>
            <a:rect l="l" t="t" r="r" b="b"/>
            <a:pathLst>
              <a:path w="4544869" h="3221176">
                <a:moveTo>
                  <a:pt x="0" y="0"/>
                </a:moveTo>
                <a:lnTo>
                  <a:pt x="4544869" y="0"/>
                </a:lnTo>
                <a:lnTo>
                  <a:pt x="4544869" y="3221176"/>
                </a:lnTo>
                <a:lnTo>
                  <a:pt x="0" y="322117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8" name="TextBox 8"/>
          <p:cNvSpPr txBox="1"/>
          <p:nvPr/>
        </p:nvSpPr>
        <p:spPr>
          <a:xfrm>
            <a:off x="4497416" y="2419032"/>
            <a:ext cx="10302040" cy="6326490"/>
          </a:xfrm>
          <a:prstGeom prst="rect">
            <a:avLst/>
          </a:prstGeom>
        </p:spPr>
        <p:txBody>
          <a:bodyPr lIns="0" tIns="0" rIns="0" bIns="0" rtlCol="0" anchor="t">
            <a:spAutoFit/>
          </a:bodyPr>
          <a:lstStyle/>
          <a:p>
            <a:pPr algn="just">
              <a:lnSpc>
                <a:spcPts val="3065"/>
              </a:lnSpc>
            </a:pPr>
            <a:endParaRPr/>
          </a:p>
          <a:p>
            <a:pPr algn="just">
              <a:lnSpc>
                <a:spcPts val="3065"/>
              </a:lnSpc>
            </a:pPr>
            <a:endParaRPr/>
          </a:p>
          <a:p>
            <a:pPr marL="661840" lvl="1" indent="-330920" algn="just">
              <a:lnSpc>
                <a:spcPts val="3065"/>
              </a:lnSpc>
              <a:buFont typeface="Arial"/>
              <a:buChar char="•"/>
            </a:pPr>
            <a:r>
              <a:rPr lang="en-US" sz="3065" spc="174">
                <a:solidFill>
                  <a:srgbClr val="040404"/>
                </a:solidFill>
                <a:latin typeface="Childos Arabic"/>
                <a:ea typeface="Childos Arabic"/>
                <a:cs typeface="Childos Arabic"/>
                <a:sym typeface="Childos Arabic"/>
              </a:rPr>
              <a:t>Say “NO” and share any secrets with an adult that don’t make you happy.</a:t>
            </a:r>
          </a:p>
          <a:p>
            <a:pPr algn="just">
              <a:lnSpc>
                <a:spcPts val="3065"/>
              </a:lnSpc>
            </a:pPr>
            <a:endParaRPr lang="en-US" sz="3065" spc="174">
              <a:solidFill>
                <a:srgbClr val="040404"/>
              </a:solidFill>
              <a:latin typeface="Childos Arabic"/>
              <a:ea typeface="Childos Arabic"/>
              <a:cs typeface="Childos Arabic"/>
              <a:sym typeface="Childos Arabic"/>
            </a:endParaRPr>
          </a:p>
          <a:p>
            <a:pPr marL="661840" lvl="1" indent="-330920" algn="just">
              <a:lnSpc>
                <a:spcPts val="3065"/>
              </a:lnSpc>
              <a:buFont typeface="Arial"/>
              <a:buChar char="•"/>
            </a:pPr>
            <a:r>
              <a:rPr lang="en-US" sz="3065" spc="174">
                <a:solidFill>
                  <a:srgbClr val="040404"/>
                </a:solidFill>
                <a:latin typeface="Childos Arabic"/>
                <a:ea typeface="Childos Arabic"/>
                <a:cs typeface="Childos Arabic"/>
                <a:sym typeface="Childos Arabic"/>
              </a:rPr>
              <a:t>You can say “ Stop it. I don’t like that!”</a:t>
            </a:r>
          </a:p>
          <a:p>
            <a:pPr algn="just">
              <a:lnSpc>
                <a:spcPts val="3065"/>
              </a:lnSpc>
            </a:pPr>
            <a:endParaRPr lang="en-US" sz="3065" spc="174">
              <a:solidFill>
                <a:srgbClr val="040404"/>
              </a:solidFill>
              <a:latin typeface="Childos Arabic"/>
              <a:ea typeface="Childos Arabic"/>
              <a:cs typeface="Childos Arabic"/>
              <a:sym typeface="Childos Arabic"/>
            </a:endParaRPr>
          </a:p>
          <a:p>
            <a:pPr marL="661840" lvl="1" indent="-330920" algn="just">
              <a:lnSpc>
                <a:spcPts val="3065"/>
              </a:lnSpc>
              <a:buFont typeface="Arial"/>
              <a:buChar char="•"/>
            </a:pPr>
            <a:r>
              <a:rPr lang="en-US" sz="3065" spc="174">
                <a:solidFill>
                  <a:srgbClr val="040404"/>
                </a:solidFill>
                <a:latin typeface="Childos Arabic"/>
                <a:ea typeface="Childos Arabic"/>
                <a:cs typeface="Childos Arabic"/>
                <a:sym typeface="Childos Arabic"/>
              </a:rPr>
              <a:t>You can run away and find an adult that can help you.</a:t>
            </a:r>
          </a:p>
          <a:p>
            <a:pPr algn="just">
              <a:lnSpc>
                <a:spcPts val="3065"/>
              </a:lnSpc>
            </a:pPr>
            <a:endParaRPr lang="en-US" sz="3065" spc="174">
              <a:solidFill>
                <a:srgbClr val="040404"/>
              </a:solidFill>
              <a:latin typeface="Childos Arabic"/>
              <a:ea typeface="Childos Arabic"/>
              <a:cs typeface="Childos Arabic"/>
              <a:sym typeface="Childos Arabic"/>
            </a:endParaRPr>
          </a:p>
          <a:p>
            <a:pPr marL="661840" lvl="1" indent="-330920" algn="just">
              <a:lnSpc>
                <a:spcPts val="3065"/>
              </a:lnSpc>
              <a:buFont typeface="Arial"/>
              <a:buChar char="•"/>
            </a:pPr>
            <a:r>
              <a:rPr lang="en-US" sz="3065" spc="174">
                <a:solidFill>
                  <a:srgbClr val="040404"/>
                </a:solidFill>
                <a:latin typeface="Childos Arabic"/>
                <a:ea typeface="Childos Arabic"/>
                <a:cs typeface="Childos Arabic"/>
                <a:sym typeface="Childos Arabic"/>
              </a:rPr>
              <a:t>Report what happened to an adult.</a:t>
            </a:r>
          </a:p>
          <a:p>
            <a:pPr algn="just">
              <a:lnSpc>
                <a:spcPts val="3065"/>
              </a:lnSpc>
            </a:pPr>
            <a:endParaRPr lang="en-US" sz="3065" spc="174">
              <a:solidFill>
                <a:srgbClr val="040404"/>
              </a:solidFill>
              <a:latin typeface="Childos Arabic"/>
              <a:ea typeface="Childos Arabic"/>
              <a:cs typeface="Childos Arabic"/>
              <a:sym typeface="Childos Arabic"/>
            </a:endParaRPr>
          </a:p>
          <a:p>
            <a:pPr marL="661840" lvl="1" indent="-330920" algn="just">
              <a:lnSpc>
                <a:spcPts val="3065"/>
              </a:lnSpc>
              <a:buFont typeface="Arial"/>
              <a:buChar char="•"/>
            </a:pPr>
            <a:r>
              <a:rPr lang="en-US" sz="3065" spc="174">
                <a:solidFill>
                  <a:srgbClr val="040404"/>
                </a:solidFill>
                <a:latin typeface="Childos Arabic"/>
                <a:ea typeface="Childos Arabic"/>
                <a:cs typeface="Childos Arabic"/>
                <a:sym typeface="Childos Arabic"/>
              </a:rPr>
              <a:t>Adults are responsible for listening, believing, and protecting you. </a:t>
            </a:r>
          </a:p>
          <a:p>
            <a:pPr algn="just">
              <a:lnSpc>
                <a:spcPts val="2321"/>
              </a:lnSpc>
            </a:pPr>
            <a:endParaRPr lang="en-US" sz="3065" spc="174">
              <a:solidFill>
                <a:srgbClr val="040404"/>
              </a:solidFill>
              <a:latin typeface="Childos Arabic"/>
              <a:ea typeface="Childos Arabic"/>
              <a:cs typeface="Childos Arabic"/>
              <a:sym typeface="Childos Arabic"/>
            </a:endParaRPr>
          </a:p>
          <a:p>
            <a:pPr algn="just">
              <a:lnSpc>
                <a:spcPts val="2321"/>
              </a:lnSpc>
            </a:pPr>
            <a:endParaRPr lang="en-US" sz="3065" spc="174">
              <a:solidFill>
                <a:srgbClr val="040404"/>
              </a:solidFill>
              <a:latin typeface="Childos Arabic"/>
              <a:ea typeface="Childos Arabic"/>
              <a:cs typeface="Childos Arabic"/>
              <a:sym typeface="Childos Arabic"/>
            </a:endParaRPr>
          </a:p>
          <a:p>
            <a:pPr algn="just">
              <a:lnSpc>
                <a:spcPts val="2321"/>
              </a:lnSpc>
            </a:pPr>
            <a:endParaRPr lang="en-US" sz="3065" spc="174">
              <a:solidFill>
                <a:srgbClr val="040404"/>
              </a:solidFill>
              <a:latin typeface="Childos Arabic"/>
              <a:ea typeface="Childos Arabic"/>
              <a:cs typeface="Childos Arabic"/>
              <a:sym typeface="Childos Arabic"/>
            </a:endParaRPr>
          </a:p>
          <a:p>
            <a:pPr algn="ctr">
              <a:lnSpc>
                <a:spcPts val="3095"/>
              </a:lnSpc>
            </a:pPr>
            <a:endParaRPr lang="en-US" sz="3065" spc="174">
              <a:solidFill>
                <a:srgbClr val="040404"/>
              </a:solidFill>
              <a:latin typeface="Childos Arabic"/>
              <a:ea typeface="Childos Arabic"/>
              <a:cs typeface="Childos Arabic"/>
              <a:sym typeface="Childos Arabic"/>
            </a:endParaRPr>
          </a:p>
        </p:txBody>
      </p:sp>
      <p:sp>
        <p:nvSpPr>
          <p:cNvPr id="9" name="Freeform 9"/>
          <p:cNvSpPr/>
          <p:nvPr/>
        </p:nvSpPr>
        <p:spPr>
          <a:xfrm rot="7417463" flipH="1">
            <a:off x="15357003" y="3914191"/>
            <a:ext cx="3297092" cy="3106136"/>
          </a:xfrm>
          <a:custGeom>
            <a:avLst/>
            <a:gdLst/>
            <a:ahLst/>
            <a:cxnLst/>
            <a:rect l="l" t="t" r="r" b="b"/>
            <a:pathLst>
              <a:path w="3297092" h="3106136">
                <a:moveTo>
                  <a:pt x="3297092" y="0"/>
                </a:moveTo>
                <a:lnTo>
                  <a:pt x="0" y="0"/>
                </a:lnTo>
                <a:lnTo>
                  <a:pt x="0" y="3106136"/>
                </a:lnTo>
                <a:lnTo>
                  <a:pt x="3297092" y="3106136"/>
                </a:lnTo>
                <a:lnTo>
                  <a:pt x="3297092"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10" name="Freeform 10"/>
          <p:cNvSpPr/>
          <p:nvPr/>
        </p:nvSpPr>
        <p:spPr>
          <a:xfrm rot="750629">
            <a:off x="14069007" y="7232222"/>
            <a:ext cx="4048964" cy="4968054"/>
          </a:xfrm>
          <a:custGeom>
            <a:avLst/>
            <a:gdLst/>
            <a:ahLst/>
            <a:cxnLst/>
            <a:rect l="l" t="t" r="r" b="b"/>
            <a:pathLst>
              <a:path w="4048964" h="4968054">
                <a:moveTo>
                  <a:pt x="0" y="0"/>
                </a:moveTo>
                <a:lnTo>
                  <a:pt x="4048965" y="0"/>
                </a:lnTo>
                <a:lnTo>
                  <a:pt x="4048965" y="4968054"/>
                </a:lnTo>
                <a:lnTo>
                  <a:pt x="0" y="4968054"/>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CA"/>
          </a:p>
        </p:txBody>
      </p:sp>
      <p:sp>
        <p:nvSpPr>
          <p:cNvPr id="11" name="Freeform 11"/>
          <p:cNvSpPr/>
          <p:nvPr/>
        </p:nvSpPr>
        <p:spPr>
          <a:xfrm>
            <a:off x="1460836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9"/>
            <a:stretch>
              <a:fillRect/>
            </a:stretch>
          </a:blipFill>
        </p:spPr>
        <p:txBody>
          <a:bodyPr/>
          <a:lstStyle/>
          <a:p>
            <a:endParaRPr lang="en-CA"/>
          </a:p>
        </p:txBody>
      </p:sp>
      <p:sp>
        <p:nvSpPr>
          <p:cNvPr id="12" name="Freeform 12"/>
          <p:cNvSpPr/>
          <p:nvPr/>
        </p:nvSpPr>
        <p:spPr>
          <a:xfrm>
            <a:off x="254985" y="1035654"/>
            <a:ext cx="2539921" cy="6100248"/>
          </a:xfrm>
          <a:custGeom>
            <a:avLst/>
            <a:gdLst/>
            <a:ahLst/>
            <a:cxnLst/>
            <a:rect l="l" t="t" r="r" b="b"/>
            <a:pathLst>
              <a:path w="2539921" h="6100248">
                <a:moveTo>
                  <a:pt x="0" y="0"/>
                </a:moveTo>
                <a:lnTo>
                  <a:pt x="2539922" y="0"/>
                </a:lnTo>
                <a:lnTo>
                  <a:pt x="2539922" y="6100248"/>
                </a:lnTo>
                <a:lnTo>
                  <a:pt x="0" y="6100248"/>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CA"/>
          </a:p>
        </p:txBody>
      </p:sp>
      <p:sp>
        <p:nvSpPr>
          <p:cNvPr id="13" name="Freeform 13"/>
          <p:cNvSpPr/>
          <p:nvPr/>
        </p:nvSpPr>
        <p:spPr>
          <a:xfrm>
            <a:off x="2191701" y="3317192"/>
            <a:ext cx="2361214" cy="6068541"/>
          </a:xfrm>
          <a:custGeom>
            <a:avLst/>
            <a:gdLst/>
            <a:ahLst/>
            <a:cxnLst/>
            <a:rect l="l" t="t" r="r" b="b"/>
            <a:pathLst>
              <a:path w="2361214" h="6068541">
                <a:moveTo>
                  <a:pt x="0" y="0"/>
                </a:moveTo>
                <a:lnTo>
                  <a:pt x="2361214" y="0"/>
                </a:lnTo>
                <a:lnTo>
                  <a:pt x="2361214" y="6068541"/>
                </a:lnTo>
                <a:lnTo>
                  <a:pt x="0" y="6068541"/>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CA"/>
          </a:p>
        </p:txBody>
      </p:sp>
      <p:sp>
        <p:nvSpPr>
          <p:cNvPr id="14" name="TextBox 14"/>
          <p:cNvSpPr txBox="1"/>
          <p:nvPr/>
        </p:nvSpPr>
        <p:spPr>
          <a:xfrm>
            <a:off x="2794907" y="687702"/>
            <a:ext cx="14464393" cy="729620"/>
          </a:xfrm>
          <a:prstGeom prst="rect">
            <a:avLst/>
          </a:prstGeom>
        </p:spPr>
        <p:txBody>
          <a:bodyPr lIns="0" tIns="0" rIns="0" bIns="0" rtlCol="0" anchor="t">
            <a:spAutoFit/>
          </a:bodyPr>
          <a:lstStyle/>
          <a:p>
            <a:pPr algn="ctr">
              <a:lnSpc>
                <a:spcPts val="5100"/>
              </a:lnSpc>
            </a:pPr>
            <a:r>
              <a:rPr lang="en-US" sz="5100" spc="290">
                <a:solidFill>
                  <a:srgbClr val="FDFDFD"/>
                </a:solidFill>
                <a:latin typeface="Childos Arabic"/>
                <a:ea typeface="Childos Arabic"/>
                <a:cs typeface="Childos Arabic"/>
                <a:sym typeface="Childos Arabic"/>
              </a:rPr>
              <a:t>What to do when you feel uncomfortable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648527" y="1621073"/>
            <a:ext cx="13949274" cy="7637227"/>
          </a:xfrm>
          <a:custGeom>
            <a:avLst/>
            <a:gdLst/>
            <a:ahLst/>
            <a:cxnLst/>
            <a:rect l="l" t="t" r="r" b="b"/>
            <a:pathLst>
              <a:path w="13949274" h="7637227">
                <a:moveTo>
                  <a:pt x="0" y="0"/>
                </a:moveTo>
                <a:lnTo>
                  <a:pt x="13949273" y="0"/>
                </a:lnTo>
                <a:lnTo>
                  <a:pt x="13949273" y="7637227"/>
                </a:lnTo>
                <a:lnTo>
                  <a:pt x="0" y="763722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3358209" y="2416914"/>
            <a:ext cx="11893704" cy="6353175"/>
          </a:xfrm>
          <a:prstGeom prst="rect">
            <a:avLst/>
          </a:prstGeom>
        </p:spPr>
        <p:txBody>
          <a:bodyPr lIns="0" tIns="0" rIns="0" bIns="0" rtlCol="0" anchor="t">
            <a:spAutoFit/>
          </a:bodyPr>
          <a:lstStyle/>
          <a:p>
            <a:pPr algn="ctr">
              <a:lnSpc>
                <a:spcPts val="4500"/>
              </a:lnSpc>
            </a:pPr>
            <a:r>
              <a:rPr lang="en-US" sz="4500" spc="256">
                <a:solidFill>
                  <a:srgbClr val="040404"/>
                </a:solidFill>
                <a:latin typeface="Childos Arabic"/>
                <a:ea typeface="Childos Arabic"/>
                <a:cs typeface="Childos Arabic"/>
                <a:sym typeface="Childos Arabic"/>
              </a:rPr>
              <a:t>It’s important to tell an adult you trust if you or someone you know has experienced sexual assault. </a:t>
            </a:r>
          </a:p>
          <a:p>
            <a:pPr algn="ctr">
              <a:lnSpc>
                <a:spcPts val="4500"/>
              </a:lnSpc>
            </a:pPr>
            <a:endParaRPr lang="en-US" sz="4500" spc="256">
              <a:solidFill>
                <a:srgbClr val="040404"/>
              </a:solidFill>
              <a:latin typeface="Childos Arabic"/>
              <a:ea typeface="Childos Arabic"/>
              <a:cs typeface="Childos Arabic"/>
              <a:sym typeface="Childos Arabic"/>
            </a:endParaRPr>
          </a:p>
          <a:p>
            <a:pPr algn="ctr">
              <a:lnSpc>
                <a:spcPts val="4500"/>
              </a:lnSpc>
            </a:pPr>
            <a:r>
              <a:rPr lang="en-US" sz="4500" spc="256">
                <a:solidFill>
                  <a:srgbClr val="040404"/>
                </a:solidFill>
                <a:latin typeface="Childos Arabic"/>
                <a:ea typeface="Childos Arabic"/>
                <a:cs typeface="Childos Arabic"/>
                <a:sym typeface="Childos Arabic"/>
              </a:rPr>
              <a:t>You can report to a parent, a family member, a teacher, a friend’s parent, or any adult you are comfortable with. </a:t>
            </a:r>
          </a:p>
          <a:p>
            <a:pPr algn="ctr">
              <a:lnSpc>
                <a:spcPts val="4500"/>
              </a:lnSpc>
            </a:pPr>
            <a:endParaRPr lang="en-US" sz="4500" spc="256">
              <a:solidFill>
                <a:srgbClr val="040404"/>
              </a:solidFill>
              <a:latin typeface="Childos Arabic"/>
              <a:ea typeface="Childos Arabic"/>
              <a:cs typeface="Childos Arabic"/>
              <a:sym typeface="Childos Arabic"/>
            </a:endParaRPr>
          </a:p>
          <a:p>
            <a:pPr algn="ctr">
              <a:lnSpc>
                <a:spcPts val="4500"/>
              </a:lnSpc>
            </a:pPr>
            <a:r>
              <a:rPr lang="en-US" sz="4500" spc="256">
                <a:solidFill>
                  <a:srgbClr val="040404"/>
                </a:solidFill>
                <a:latin typeface="Childos Arabic"/>
                <a:ea typeface="Childos Arabic"/>
                <a:cs typeface="Childos Arabic"/>
                <a:sym typeface="Childos Arabic"/>
              </a:rPr>
              <a:t>It is normal to have feelings of discomfort, fear, embarrassment, sadness, and any other challenging feelings.</a:t>
            </a:r>
          </a:p>
        </p:txBody>
      </p:sp>
      <p:sp>
        <p:nvSpPr>
          <p:cNvPr id="4" name="Freeform 4"/>
          <p:cNvSpPr/>
          <p:nvPr/>
        </p:nvSpPr>
        <p:spPr>
          <a:xfrm>
            <a:off x="0" y="1872958"/>
            <a:ext cx="3397257" cy="7385342"/>
          </a:xfrm>
          <a:custGeom>
            <a:avLst/>
            <a:gdLst/>
            <a:ahLst/>
            <a:cxnLst/>
            <a:rect l="l" t="t" r="r" b="b"/>
            <a:pathLst>
              <a:path w="3397257" h="7385342">
                <a:moveTo>
                  <a:pt x="0" y="0"/>
                </a:moveTo>
                <a:lnTo>
                  <a:pt x="3397257" y="0"/>
                </a:lnTo>
                <a:lnTo>
                  <a:pt x="3397257" y="7385342"/>
                </a:lnTo>
                <a:lnTo>
                  <a:pt x="0" y="738534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TextBox 5"/>
          <p:cNvSpPr txBox="1"/>
          <p:nvPr/>
        </p:nvSpPr>
        <p:spPr>
          <a:xfrm>
            <a:off x="2799344" y="688975"/>
            <a:ext cx="12689311" cy="717550"/>
          </a:xfrm>
          <a:prstGeom prst="rect">
            <a:avLst/>
          </a:prstGeom>
        </p:spPr>
        <p:txBody>
          <a:bodyPr lIns="0" tIns="0" rIns="0" bIns="0" rtlCol="0" anchor="t">
            <a:spAutoFit/>
          </a:bodyPr>
          <a:lstStyle/>
          <a:p>
            <a:pPr algn="ctr">
              <a:lnSpc>
                <a:spcPts val="5000"/>
              </a:lnSpc>
              <a:spcBef>
                <a:spcPct val="0"/>
              </a:spcBef>
            </a:pPr>
            <a:r>
              <a:rPr lang="en-US" sz="5000" spc="285">
                <a:solidFill>
                  <a:srgbClr val="000000"/>
                </a:solidFill>
                <a:latin typeface="Childos Arabic"/>
                <a:ea typeface="Childos Arabic"/>
                <a:cs typeface="Childos Arabic"/>
                <a:sym typeface="Childos Arabic"/>
              </a:rPr>
              <a:t>DISCLOSURE TO AN ADULT</a:t>
            </a:r>
          </a:p>
        </p:txBody>
      </p:sp>
      <p:sp>
        <p:nvSpPr>
          <p:cNvPr id="6" name="Freeform 6"/>
          <p:cNvSpPr/>
          <p:nvPr/>
        </p:nvSpPr>
        <p:spPr>
          <a:xfrm rot="5400000">
            <a:off x="12161381" y="3996325"/>
            <a:ext cx="11167188" cy="2294349"/>
          </a:xfrm>
          <a:custGeom>
            <a:avLst/>
            <a:gdLst/>
            <a:ahLst/>
            <a:cxnLst/>
            <a:rect l="l" t="t" r="r" b="b"/>
            <a:pathLst>
              <a:path w="11167188" h="2294349">
                <a:moveTo>
                  <a:pt x="0" y="0"/>
                </a:moveTo>
                <a:lnTo>
                  <a:pt x="11167188" y="0"/>
                </a:lnTo>
                <a:lnTo>
                  <a:pt x="11167188" y="2294350"/>
                </a:lnTo>
                <a:lnTo>
                  <a:pt x="0" y="229435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rot="5400000">
            <a:off x="11461811" y="3996325"/>
            <a:ext cx="11167188" cy="2294349"/>
          </a:xfrm>
          <a:custGeom>
            <a:avLst/>
            <a:gdLst/>
            <a:ahLst/>
            <a:cxnLst/>
            <a:rect l="l" t="t" r="r" b="b"/>
            <a:pathLst>
              <a:path w="11167188" h="2294349">
                <a:moveTo>
                  <a:pt x="0" y="0"/>
                </a:moveTo>
                <a:lnTo>
                  <a:pt x="11167188" y="0"/>
                </a:lnTo>
                <a:lnTo>
                  <a:pt x="11167188" y="2294350"/>
                </a:lnTo>
                <a:lnTo>
                  <a:pt x="0" y="229435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14274352" y="877008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682415" y="1269029"/>
            <a:ext cx="14190882" cy="7769508"/>
          </a:xfrm>
          <a:custGeom>
            <a:avLst/>
            <a:gdLst/>
            <a:ahLst/>
            <a:cxnLst/>
            <a:rect l="l" t="t" r="r" b="b"/>
            <a:pathLst>
              <a:path w="14190882" h="7769508">
                <a:moveTo>
                  <a:pt x="0" y="0"/>
                </a:moveTo>
                <a:lnTo>
                  <a:pt x="14190882" y="0"/>
                </a:lnTo>
                <a:lnTo>
                  <a:pt x="14190882" y="7769508"/>
                </a:lnTo>
                <a:lnTo>
                  <a:pt x="0" y="776950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442713"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384566" y="30954"/>
            <a:ext cx="8315396" cy="1708436"/>
          </a:xfrm>
          <a:custGeom>
            <a:avLst/>
            <a:gdLst/>
            <a:ahLst/>
            <a:cxnLst/>
            <a:rect l="l" t="t" r="r" b="b"/>
            <a:pathLst>
              <a:path w="8315396" h="1708436">
                <a:moveTo>
                  <a:pt x="0" y="0"/>
                </a:moveTo>
                <a:lnTo>
                  <a:pt x="8315396" y="0"/>
                </a:lnTo>
                <a:lnTo>
                  <a:pt x="8315396" y="1708435"/>
                </a:lnTo>
                <a:lnTo>
                  <a:pt x="0" y="170843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0" y="6683499"/>
            <a:ext cx="3501768" cy="4716186"/>
          </a:xfrm>
          <a:custGeom>
            <a:avLst/>
            <a:gdLst/>
            <a:ahLst/>
            <a:cxnLst/>
            <a:rect l="l" t="t" r="r" b="b"/>
            <a:pathLst>
              <a:path w="3501768" h="4716186">
                <a:moveTo>
                  <a:pt x="0" y="0"/>
                </a:moveTo>
                <a:lnTo>
                  <a:pt x="3501768" y="0"/>
                </a:lnTo>
                <a:lnTo>
                  <a:pt x="3501768" y="4716186"/>
                </a:lnTo>
                <a:lnTo>
                  <a:pt x="0" y="471618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1824029" y="7456550"/>
            <a:ext cx="2675599" cy="3603501"/>
          </a:xfrm>
          <a:custGeom>
            <a:avLst/>
            <a:gdLst/>
            <a:ahLst/>
            <a:cxnLst/>
            <a:rect l="l" t="t" r="r" b="b"/>
            <a:pathLst>
              <a:path w="2675599" h="3603501">
                <a:moveTo>
                  <a:pt x="0" y="0"/>
                </a:moveTo>
                <a:lnTo>
                  <a:pt x="2675600" y="0"/>
                </a:lnTo>
                <a:lnTo>
                  <a:pt x="2675600" y="3603500"/>
                </a:lnTo>
                <a:lnTo>
                  <a:pt x="0" y="36035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7" name="Freeform 7"/>
          <p:cNvSpPr/>
          <p:nvPr/>
        </p:nvSpPr>
        <p:spPr>
          <a:xfrm>
            <a:off x="3661127" y="8722571"/>
            <a:ext cx="2323178" cy="3128859"/>
          </a:xfrm>
          <a:custGeom>
            <a:avLst/>
            <a:gdLst/>
            <a:ahLst/>
            <a:cxnLst/>
            <a:rect l="l" t="t" r="r" b="b"/>
            <a:pathLst>
              <a:path w="2323178" h="3128859">
                <a:moveTo>
                  <a:pt x="0" y="0"/>
                </a:moveTo>
                <a:lnTo>
                  <a:pt x="2323178" y="0"/>
                </a:lnTo>
                <a:lnTo>
                  <a:pt x="2323178" y="3128858"/>
                </a:lnTo>
                <a:lnTo>
                  <a:pt x="0" y="31288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Freeform 8"/>
          <p:cNvSpPr/>
          <p:nvPr/>
        </p:nvSpPr>
        <p:spPr>
          <a:xfrm>
            <a:off x="14682805" y="-784488"/>
            <a:ext cx="3069850" cy="3058687"/>
          </a:xfrm>
          <a:custGeom>
            <a:avLst/>
            <a:gdLst/>
            <a:ahLst/>
            <a:cxnLst/>
            <a:rect l="l" t="t" r="r" b="b"/>
            <a:pathLst>
              <a:path w="3069850" h="3058687">
                <a:moveTo>
                  <a:pt x="0" y="0"/>
                </a:moveTo>
                <a:lnTo>
                  <a:pt x="3069850" y="0"/>
                </a:lnTo>
                <a:lnTo>
                  <a:pt x="3069850" y="3058688"/>
                </a:lnTo>
                <a:lnTo>
                  <a:pt x="0" y="305868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9" name="TextBox 9"/>
          <p:cNvSpPr txBox="1"/>
          <p:nvPr/>
        </p:nvSpPr>
        <p:spPr>
          <a:xfrm>
            <a:off x="4073842" y="2568338"/>
            <a:ext cx="11149252" cy="5597609"/>
          </a:xfrm>
          <a:prstGeom prst="rect">
            <a:avLst/>
          </a:prstGeom>
        </p:spPr>
        <p:txBody>
          <a:bodyPr lIns="0" tIns="0" rIns="0" bIns="0" rtlCol="0" anchor="t">
            <a:spAutoFit/>
          </a:bodyPr>
          <a:lstStyle/>
          <a:p>
            <a:pPr algn="ctr">
              <a:lnSpc>
                <a:spcPts val="4378"/>
              </a:lnSpc>
            </a:pPr>
            <a:r>
              <a:rPr lang="en-US" sz="4378" spc="249">
                <a:solidFill>
                  <a:srgbClr val="000000"/>
                </a:solidFill>
                <a:latin typeface="Childos Arabic"/>
                <a:ea typeface="Childos Arabic"/>
                <a:cs typeface="Childos Arabic"/>
                <a:sym typeface="Childos Arabic"/>
              </a:rPr>
              <a:t>No one has the right to carry out an act of sexual assault.</a:t>
            </a:r>
          </a:p>
          <a:p>
            <a:pPr algn="ctr">
              <a:lnSpc>
                <a:spcPts val="4378"/>
              </a:lnSpc>
            </a:pPr>
            <a:endParaRPr lang="en-US" sz="4378" spc="249">
              <a:solidFill>
                <a:srgbClr val="000000"/>
              </a:solidFill>
              <a:latin typeface="Childos Arabic"/>
              <a:ea typeface="Childos Arabic"/>
              <a:cs typeface="Childos Arabic"/>
              <a:sym typeface="Childos Arabic"/>
            </a:endParaRPr>
          </a:p>
          <a:p>
            <a:pPr algn="ctr">
              <a:lnSpc>
                <a:spcPts val="4378"/>
              </a:lnSpc>
            </a:pPr>
            <a:r>
              <a:rPr lang="en-US" sz="4378" spc="249">
                <a:solidFill>
                  <a:srgbClr val="000000"/>
                </a:solidFill>
                <a:latin typeface="Childos Arabic"/>
                <a:ea typeface="Childos Arabic"/>
                <a:cs typeface="Childos Arabic"/>
                <a:sym typeface="Childos Arabic"/>
              </a:rPr>
              <a:t>Adults are responsible for listening, believing, and protecting you.</a:t>
            </a:r>
          </a:p>
          <a:p>
            <a:pPr algn="ctr">
              <a:lnSpc>
                <a:spcPts val="4378"/>
              </a:lnSpc>
            </a:pPr>
            <a:endParaRPr lang="en-US" sz="4378" spc="249">
              <a:solidFill>
                <a:srgbClr val="000000"/>
              </a:solidFill>
              <a:latin typeface="Childos Arabic"/>
              <a:ea typeface="Childos Arabic"/>
              <a:cs typeface="Childos Arabic"/>
              <a:sym typeface="Childos Arabic"/>
            </a:endParaRPr>
          </a:p>
          <a:p>
            <a:pPr algn="ctr">
              <a:lnSpc>
                <a:spcPts val="4378"/>
              </a:lnSpc>
            </a:pPr>
            <a:r>
              <a:rPr lang="en-US" sz="4378" spc="249">
                <a:solidFill>
                  <a:srgbClr val="000000"/>
                </a:solidFill>
                <a:latin typeface="Childos Arabic"/>
                <a:ea typeface="Childos Arabic"/>
                <a:cs typeface="Childos Arabic"/>
                <a:sym typeface="Childos Arabic"/>
              </a:rPr>
              <a:t>As a child, you have the right to</a:t>
            </a:r>
          </a:p>
          <a:p>
            <a:pPr algn="ctr">
              <a:lnSpc>
                <a:spcPts val="4378"/>
              </a:lnSpc>
            </a:pPr>
            <a:r>
              <a:rPr lang="en-US" sz="4378" spc="249">
                <a:solidFill>
                  <a:srgbClr val="000000"/>
                </a:solidFill>
                <a:latin typeface="Childos Arabic"/>
                <a:ea typeface="Childos Arabic"/>
                <a:cs typeface="Childos Arabic"/>
                <a:sym typeface="Childos Arabic"/>
              </a:rPr>
              <a:t>Say NO and share a secret that doesn’t make you happy.</a:t>
            </a:r>
          </a:p>
          <a:p>
            <a:pPr algn="ctr">
              <a:lnSpc>
                <a:spcPts val="4378"/>
              </a:lnSpc>
              <a:spcBef>
                <a:spcPct val="0"/>
              </a:spcBef>
            </a:pPr>
            <a:endParaRPr lang="en-US" sz="4378" spc="249">
              <a:solidFill>
                <a:srgbClr val="000000"/>
              </a:solidFill>
              <a:latin typeface="Childos Arabic"/>
              <a:ea typeface="Childos Arabic"/>
              <a:cs typeface="Childos Arabic"/>
              <a:sym typeface="Childos Arabic"/>
            </a:endParaRPr>
          </a:p>
        </p:txBody>
      </p:sp>
      <p:sp>
        <p:nvSpPr>
          <p:cNvPr id="10" name="Freeform 10"/>
          <p:cNvSpPr/>
          <p:nvPr/>
        </p:nvSpPr>
        <p:spPr>
          <a:xfrm>
            <a:off x="15352482" y="4051083"/>
            <a:ext cx="1391551" cy="4114800"/>
          </a:xfrm>
          <a:custGeom>
            <a:avLst/>
            <a:gdLst/>
            <a:ahLst/>
            <a:cxnLst/>
            <a:rect l="l" t="t" r="r" b="b"/>
            <a:pathLst>
              <a:path w="1391551" h="4114800">
                <a:moveTo>
                  <a:pt x="0" y="0"/>
                </a:moveTo>
                <a:lnTo>
                  <a:pt x="1391551" y="0"/>
                </a:lnTo>
                <a:lnTo>
                  <a:pt x="1391551" y="4114800"/>
                </a:lnTo>
                <a:lnTo>
                  <a:pt x="0" y="411480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11" name="Freeform 11"/>
          <p:cNvSpPr/>
          <p:nvPr/>
        </p:nvSpPr>
        <p:spPr>
          <a:xfrm>
            <a:off x="14274352" y="877008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7"/>
            <a:stretch>
              <a:fillRect/>
            </a:stretch>
          </a:blipFill>
        </p:spPr>
        <p:txBody>
          <a:bodyPr/>
          <a:lstStyle/>
          <a:p>
            <a:endParaRPr lang="en-CA"/>
          </a:p>
        </p:txBody>
      </p:sp>
      <p:sp>
        <p:nvSpPr>
          <p:cNvPr id="12" name="Freeform 12"/>
          <p:cNvSpPr/>
          <p:nvPr/>
        </p:nvSpPr>
        <p:spPr>
          <a:xfrm>
            <a:off x="540257" y="2568699"/>
            <a:ext cx="3533584" cy="4114800"/>
          </a:xfrm>
          <a:custGeom>
            <a:avLst/>
            <a:gdLst/>
            <a:ahLst/>
            <a:cxnLst/>
            <a:rect l="l" t="t" r="r" b="b"/>
            <a:pathLst>
              <a:path w="3533584" h="4114800">
                <a:moveTo>
                  <a:pt x="0" y="0"/>
                </a:moveTo>
                <a:lnTo>
                  <a:pt x="3533585" y="0"/>
                </a:lnTo>
                <a:lnTo>
                  <a:pt x="3533585" y="4114800"/>
                </a:lnTo>
                <a:lnTo>
                  <a:pt x="0" y="411480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CA"/>
          </a:p>
        </p:txBody>
      </p:sp>
      <p:sp>
        <p:nvSpPr>
          <p:cNvPr id="13" name="TextBox 13"/>
          <p:cNvSpPr txBox="1"/>
          <p:nvPr/>
        </p:nvSpPr>
        <p:spPr>
          <a:xfrm>
            <a:off x="4344214" y="558464"/>
            <a:ext cx="10608507" cy="710565"/>
          </a:xfrm>
          <a:prstGeom prst="rect">
            <a:avLst/>
          </a:prstGeom>
        </p:spPr>
        <p:txBody>
          <a:bodyPr lIns="0" tIns="0" rIns="0" bIns="0" rtlCol="0" anchor="t">
            <a:spAutoFit/>
          </a:bodyPr>
          <a:lstStyle/>
          <a:p>
            <a:pPr algn="ctr">
              <a:lnSpc>
                <a:spcPts val="5099"/>
              </a:lnSpc>
              <a:spcBef>
                <a:spcPct val="0"/>
              </a:spcBef>
            </a:pPr>
            <a:r>
              <a:rPr lang="en-US" sz="5099" b="1" spc="290">
                <a:solidFill>
                  <a:srgbClr val="000000"/>
                </a:solidFill>
                <a:latin typeface="Childos Arabic Bold"/>
                <a:ea typeface="Childos Arabic Bold"/>
                <a:cs typeface="Childos Arabic Bold"/>
                <a:sym typeface="Childos Arabic Bold"/>
              </a:rPr>
              <a:t>REMEMBER!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0" y="246180"/>
            <a:ext cx="3132468" cy="3121077"/>
          </a:xfrm>
          <a:custGeom>
            <a:avLst/>
            <a:gdLst/>
            <a:ahLst/>
            <a:cxnLst/>
            <a:rect l="l" t="t" r="r" b="b"/>
            <a:pathLst>
              <a:path w="3132468" h="3121077">
                <a:moveTo>
                  <a:pt x="0" y="0"/>
                </a:moveTo>
                <a:lnTo>
                  <a:pt x="3132468" y="0"/>
                </a:lnTo>
                <a:lnTo>
                  <a:pt x="3132468" y="3121077"/>
                </a:lnTo>
                <a:lnTo>
                  <a:pt x="0" y="312107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5223571" y="3208644"/>
            <a:ext cx="7931130" cy="5631102"/>
          </a:xfrm>
          <a:custGeom>
            <a:avLst/>
            <a:gdLst/>
            <a:ahLst/>
            <a:cxnLst/>
            <a:rect l="l" t="t" r="r" b="b"/>
            <a:pathLst>
              <a:path w="7931130" h="5631102">
                <a:moveTo>
                  <a:pt x="0" y="0"/>
                </a:moveTo>
                <a:lnTo>
                  <a:pt x="7931130" y="0"/>
                </a:lnTo>
                <a:lnTo>
                  <a:pt x="7931130" y="5631102"/>
                </a:lnTo>
                <a:lnTo>
                  <a:pt x="0" y="56311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rot="-39834">
            <a:off x="5715974" y="880931"/>
            <a:ext cx="6857683" cy="1851574"/>
          </a:xfrm>
          <a:custGeom>
            <a:avLst/>
            <a:gdLst/>
            <a:ahLst/>
            <a:cxnLst/>
            <a:rect l="l" t="t" r="r" b="b"/>
            <a:pathLst>
              <a:path w="6857683" h="1851574">
                <a:moveTo>
                  <a:pt x="0" y="0"/>
                </a:moveTo>
                <a:lnTo>
                  <a:pt x="6857683" y="0"/>
                </a:lnTo>
                <a:lnTo>
                  <a:pt x="6857683" y="1851575"/>
                </a:lnTo>
                <a:lnTo>
                  <a:pt x="0" y="185157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7" name="TextBox 7"/>
          <p:cNvSpPr txBox="1"/>
          <p:nvPr/>
        </p:nvSpPr>
        <p:spPr>
          <a:xfrm rot="-39834">
            <a:off x="6253239" y="1370776"/>
            <a:ext cx="5871609" cy="865622"/>
          </a:xfrm>
          <a:prstGeom prst="rect">
            <a:avLst/>
          </a:prstGeom>
        </p:spPr>
        <p:txBody>
          <a:bodyPr wrap="square" lIns="0" tIns="0" rIns="0" bIns="0" rtlCol="0" anchor="t">
            <a:spAutoFit/>
          </a:bodyPr>
          <a:lstStyle/>
          <a:p>
            <a:pPr algn="ctr">
              <a:lnSpc>
                <a:spcPts val="7000"/>
              </a:lnSpc>
              <a:spcBef>
                <a:spcPct val="0"/>
              </a:spcBef>
            </a:pPr>
            <a:r>
              <a:rPr lang="en-US" sz="5000" spc="1000" dirty="0">
                <a:solidFill>
                  <a:srgbClr val="040404"/>
                </a:solidFill>
                <a:latin typeface="Childos Arabic"/>
                <a:ea typeface="Childos Arabic"/>
                <a:cs typeface="Childos Arabic"/>
                <a:sym typeface="Childos Arabic"/>
              </a:rPr>
              <a:t>Elementary 3</a:t>
            </a:r>
          </a:p>
        </p:txBody>
      </p:sp>
      <p:sp>
        <p:nvSpPr>
          <p:cNvPr id="8" name="TextBox 8"/>
          <p:cNvSpPr txBox="1"/>
          <p:nvPr/>
        </p:nvSpPr>
        <p:spPr>
          <a:xfrm rot="-3486">
            <a:off x="5853675" y="4154943"/>
            <a:ext cx="6670738" cy="4295775"/>
          </a:xfrm>
          <a:prstGeom prst="rect">
            <a:avLst/>
          </a:prstGeom>
        </p:spPr>
        <p:txBody>
          <a:bodyPr lIns="0" tIns="0" rIns="0" bIns="0" rtlCol="0" anchor="t">
            <a:spAutoFit/>
          </a:bodyPr>
          <a:lstStyle/>
          <a:p>
            <a:pPr algn="ctr">
              <a:lnSpc>
                <a:spcPts val="8400"/>
              </a:lnSpc>
            </a:pPr>
            <a:r>
              <a:rPr lang="en-US" sz="6000" spc="342">
                <a:solidFill>
                  <a:srgbClr val="040404"/>
                </a:solidFill>
                <a:latin typeface="Childos Arabic"/>
                <a:ea typeface="Childos Arabic"/>
                <a:cs typeface="Childos Arabic"/>
                <a:sym typeface="Childos Arabic"/>
              </a:rPr>
              <a:t>CCQ Topic:</a:t>
            </a:r>
          </a:p>
          <a:p>
            <a:pPr algn="ctr">
              <a:lnSpc>
                <a:spcPts val="8400"/>
              </a:lnSpc>
            </a:pPr>
            <a:r>
              <a:rPr lang="en-US" sz="6000" spc="342">
                <a:solidFill>
                  <a:srgbClr val="040404"/>
                </a:solidFill>
                <a:latin typeface="Childos Arabic"/>
                <a:ea typeface="Childos Arabic"/>
                <a:cs typeface="Childos Arabic"/>
                <a:sym typeface="Childos Arabic"/>
              </a:rPr>
              <a:t>Personal Limits</a:t>
            </a:r>
          </a:p>
          <a:p>
            <a:pPr algn="ctr">
              <a:lnSpc>
                <a:spcPts val="8400"/>
              </a:lnSpc>
              <a:spcBef>
                <a:spcPct val="0"/>
              </a:spcBef>
            </a:pPr>
            <a:r>
              <a:rPr lang="en-US" sz="6000" b="1" spc="342">
                <a:solidFill>
                  <a:srgbClr val="040404"/>
                </a:solidFill>
                <a:latin typeface="Childos Arabic Bold"/>
                <a:ea typeface="Childos Arabic Bold"/>
                <a:cs typeface="Childos Arabic Bold"/>
                <a:sym typeface="Childos Arabic Bold"/>
              </a:rPr>
              <a:t>Sexual Assault Prevention</a:t>
            </a:r>
          </a:p>
        </p:txBody>
      </p:sp>
      <p:sp>
        <p:nvSpPr>
          <p:cNvPr id="9" name="Freeform 9"/>
          <p:cNvSpPr/>
          <p:nvPr/>
        </p:nvSpPr>
        <p:spPr>
          <a:xfrm>
            <a:off x="13838762" y="845409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2"/>
            <a:stretch>
              <a:fillRect/>
            </a:stretch>
          </a:blipFill>
        </p:spPr>
        <p:txBody>
          <a:bodyPr/>
          <a:lstStyle/>
          <a:p>
            <a:endParaRPr lang="en-CA"/>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214343" y="1780751"/>
            <a:ext cx="14491100" cy="7933877"/>
          </a:xfrm>
          <a:custGeom>
            <a:avLst/>
            <a:gdLst/>
            <a:ahLst/>
            <a:cxnLst/>
            <a:rect l="l" t="t" r="r" b="b"/>
            <a:pathLst>
              <a:path w="14491100" h="7933877">
                <a:moveTo>
                  <a:pt x="0" y="0"/>
                </a:moveTo>
                <a:lnTo>
                  <a:pt x="14491101" y="0"/>
                </a:lnTo>
                <a:lnTo>
                  <a:pt x="14491101" y="7933877"/>
                </a:lnTo>
                <a:lnTo>
                  <a:pt x="0" y="79338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TextBox 3"/>
          <p:cNvSpPr txBox="1"/>
          <p:nvPr/>
        </p:nvSpPr>
        <p:spPr>
          <a:xfrm>
            <a:off x="2334278" y="3560170"/>
            <a:ext cx="13619445" cy="5132690"/>
          </a:xfrm>
          <a:prstGeom prst="rect">
            <a:avLst/>
          </a:prstGeom>
        </p:spPr>
        <p:txBody>
          <a:bodyPr lIns="0" tIns="0" rIns="0" bIns="0" rtlCol="0" anchor="t">
            <a:spAutoFit/>
          </a:bodyPr>
          <a:lstStyle/>
          <a:p>
            <a:pPr marL="960625" lvl="1" indent="-480312" algn="ctr">
              <a:lnSpc>
                <a:spcPts val="4449"/>
              </a:lnSpc>
              <a:buFont typeface="Arial"/>
              <a:buChar char="•"/>
            </a:pPr>
            <a:r>
              <a:rPr lang="en-US" sz="4449" spc="253">
                <a:solidFill>
                  <a:srgbClr val="040404"/>
                </a:solidFill>
                <a:latin typeface="Childos Arabic"/>
                <a:ea typeface="Childos Arabic"/>
                <a:cs typeface="Childos Arabic"/>
                <a:sym typeface="Childos Arabic"/>
              </a:rPr>
              <a:t>Who are people in your life that are allowed to see you naked including your private parts? </a:t>
            </a:r>
          </a:p>
          <a:p>
            <a:pPr marL="960625" lvl="1" indent="-480312" algn="ctr">
              <a:lnSpc>
                <a:spcPts val="4449"/>
              </a:lnSpc>
              <a:buFont typeface="Arial"/>
              <a:buChar char="•"/>
            </a:pPr>
            <a:r>
              <a:rPr lang="en-US" sz="4449" spc="253">
                <a:solidFill>
                  <a:srgbClr val="040404"/>
                </a:solidFill>
                <a:latin typeface="Childos Arabic"/>
                <a:ea typeface="Childos Arabic"/>
                <a:cs typeface="Childos Arabic"/>
                <a:sym typeface="Childos Arabic"/>
              </a:rPr>
              <a:t>When out in the community, are there safety rules to follow?</a:t>
            </a:r>
          </a:p>
          <a:p>
            <a:pPr marL="960625" lvl="1" indent="-480312" algn="ctr">
              <a:lnSpc>
                <a:spcPts val="4449"/>
              </a:lnSpc>
              <a:buFont typeface="Arial"/>
              <a:buChar char="•"/>
            </a:pPr>
            <a:r>
              <a:rPr lang="en-US" sz="4449" spc="253">
                <a:solidFill>
                  <a:srgbClr val="040404"/>
                </a:solidFill>
                <a:latin typeface="Childos Arabic"/>
                <a:ea typeface="Childos Arabic"/>
                <a:cs typeface="Childos Arabic"/>
                <a:sym typeface="Childos Arabic"/>
              </a:rPr>
              <a:t>Who could you talk to in your family if you feel uncomfortable with a person or a situation?</a:t>
            </a:r>
          </a:p>
          <a:p>
            <a:pPr marL="960625" lvl="1" indent="-480312" algn="ctr">
              <a:lnSpc>
                <a:spcPts val="4449"/>
              </a:lnSpc>
              <a:buFont typeface="Arial"/>
              <a:buChar char="•"/>
            </a:pPr>
            <a:r>
              <a:rPr lang="en-US" sz="4449" spc="253">
                <a:solidFill>
                  <a:srgbClr val="040404"/>
                </a:solidFill>
                <a:latin typeface="Childos Arabic"/>
                <a:ea typeface="Childos Arabic"/>
                <a:cs typeface="Childos Arabic"/>
                <a:sym typeface="Childos Arabic"/>
              </a:rPr>
              <a:t>Who is someone you can talk to at school if you need help?</a:t>
            </a:r>
          </a:p>
          <a:p>
            <a:pPr algn="l">
              <a:lnSpc>
                <a:spcPts val="4449"/>
              </a:lnSpc>
            </a:pPr>
            <a:endParaRPr lang="en-US" sz="4449" spc="253">
              <a:solidFill>
                <a:srgbClr val="040404"/>
              </a:solidFill>
              <a:latin typeface="Childos Arabic"/>
              <a:ea typeface="Childos Arabic"/>
              <a:cs typeface="Childos Arabic"/>
              <a:sym typeface="Childos Arabic"/>
            </a:endParaRPr>
          </a:p>
        </p:txBody>
      </p:sp>
      <p:sp>
        <p:nvSpPr>
          <p:cNvPr id="4" name="Freeform 4"/>
          <p:cNvSpPr/>
          <p:nvPr/>
        </p:nvSpPr>
        <p:spPr>
          <a:xfrm rot="1720684">
            <a:off x="-995782" y="6774273"/>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5" name="Freeform 5"/>
          <p:cNvSpPr/>
          <p:nvPr/>
        </p:nvSpPr>
        <p:spPr>
          <a:xfrm rot="1235572">
            <a:off x="12930958" y="85899"/>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6" name="Freeform 6"/>
          <p:cNvSpPr/>
          <p:nvPr/>
        </p:nvSpPr>
        <p:spPr>
          <a:xfrm>
            <a:off x="14942424" y="-1021408"/>
            <a:ext cx="2978182" cy="2967352"/>
          </a:xfrm>
          <a:custGeom>
            <a:avLst/>
            <a:gdLst/>
            <a:ahLst/>
            <a:cxnLst/>
            <a:rect l="l" t="t" r="r" b="b"/>
            <a:pathLst>
              <a:path w="2978182" h="2967352">
                <a:moveTo>
                  <a:pt x="0" y="0"/>
                </a:moveTo>
                <a:lnTo>
                  <a:pt x="2978182" y="0"/>
                </a:lnTo>
                <a:lnTo>
                  <a:pt x="2978182" y="2967353"/>
                </a:lnTo>
                <a:lnTo>
                  <a:pt x="0" y="29673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7" name="Freeform 7"/>
          <p:cNvSpPr/>
          <p:nvPr/>
        </p:nvSpPr>
        <p:spPr>
          <a:xfrm>
            <a:off x="14274352" y="877008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1"/>
            <a:stretch>
              <a:fillRect/>
            </a:stretch>
          </a:blipFill>
        </p:spPr>
        <p:txBody>
          <a:bodyPr/>
          <a:lstStyle/>
          <a:p>
            <a:endParaRPr lang="en-CA"/>
          </a:p>
        </p:txBody>
      </p:sp>
      <p:sp>
        <p:nvSpPr>
          <p:cNvPr id="8" name="Freeform 8"/>
          <p:cNvSpPr/>
          <p:nvPr/>
        </p:nvSpPr>
        <p:spPr>
          <a:xfrm>
            <a:off x="698540" y="1028700"/>
            <a:ext cx="2562145" cy="2318741"/>
          </a:xfrm>
          <a:custGeom>
            <a:avLst/>
            <a:gdLst/>
            <a:ahLst/>
            <a:cxnLst/>
            <a:rect l="l" t="t" r="r" b="b"/>
            <a:pathLst>
              <a:path w="2562145" h="2318741">
                <a:moveTo>
                  <a:pt x="0" y="0"/>
                </a:moveTo>
                <a:lnTo>
                  <a:pt x="2562144" y="0"/>
                </a:lnTo>
                <a:lnTo>
                  <a:pt x="2562144" y="2318741"/>
                </a:lnTo>
                <a:lnTo>
                  <a:pt x="0" y="231874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9" name="TextBox 9"/>
          <p:cNvSpPr txBox="1"/>
          <p:nvPr/>
        </p:nvSpPr>
        <p:spPr>
          <a:xfrm>
            <a:off x="2334278" y="909009"/>
            <a:ext cx="13350052" cy="866775"/>
          </a:xfrm>
          <a:prstGeom prst="rect">
            <a:avLst/>
          </a:prstGeom>
        </p:spPr>
        <p:txBody>
          <a:bodyPr lIns="0" tIns="0" rIns="0" bIns="0" rtlCol="0" anchor="t">
            <a:spAutoFit/>
          </a:bodyPr>
          <a:lstStyle/>
          <a:p>
            <a:pPr algn="ctr">
              <a:lnSpc>
                <a:spcPts val="6000"/>
              </a:lnSpc>
              <a:spcBef>
                <a:spcPct val="0"/>
              </a:spcBef>
            </a:pPr>
            <a:r>
              <a:rPr lang="en-US" sz="6000" spc="342">
                <a:solidFill>
                  <a:srgbClr val="000000"/>
                </a:solidFill>
                <a:latin typeface="Childos Arabic"/>
                <a:ea typeface="Childos Arabic"/>
                <a:cs typeface="Childos Arabic"/>
                <a:sym typeface="Childos Arabic"/>
              </a:rPr>
              <a:t>Class Discussion - Questions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682415" y="1269029"/>
            <a:ext cx="14190882" cy="7769508"/>
          </a:xfrm>
          <a:custGeom>
            <a:avLst/>
            <a:gdLst/>
            <a:ahLst/>
            <a:cxnLst/>
            <a:rect l="l" t="t" r="r" b="b"/>
            <a:pathLst>
              <a:path w="14190882" h="7769508">
                <a:moveTo>
                  <a:pt x="0" y="0"/>
                </a:moveTo>
                <a:lnTo>
                  <a:pt x="14190882" y="0"/>
                </a:lnTo>
                <a:lnTo>
                  <a:pt x="14190882" y="7769508"/>
                </a:lnTo>
                <a:lnTo>
                  <a:pt x="0" y="776950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442713"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399210" y="109478"/>
            <a:ext cx="8948176" cy="1838443"/>
          </a:xfrm>
          <a:custGeom>
            <a:avLst/>
            <a:gdLst/>
            <a:ahLst/>
            <a:cxnLst/>
            <a:rect l="l" t="t" r="r" b="b"/>
            <a:pathLst>
              <a:path w="8948176" h="1838443">
                <a:moveTo>
                  <a:pt x="0" y="0"/>
                </a:moveTo>
                <a:lnTo>
                  <a:pt x="8948175" y="0"/>
                </a:lnTo>
                <a:lnTo>
                  <a:pt x="8948175" y="1838444"/>
                </a:lnTo>
                <a:lnTo>
                  <a:pt x="0" y="183844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0" y="6683499"/>
            <a:ext cx="3501768" cy="4716186"/>
          </a:xfrm>
          <a:custGeom>
            <a:avLst/>
            <a:gdLst/>
            <a:ahLst/>
            <a:cxnLst/>
            <a:rect l="l" t="t" r="r" b="b"/>
            <a:pathLst>
              <a:path w="3501768" h="4716186">
                <a:moveTo>
                  <a:pt x="0" y="0"/>
                </a:moveTo>
                <a:lnTo>
                  <a:pt x="3501768" y="0"/>
                </a:lnTo>
                <a:lnTo>
                  <a:pt x="3501768" y="4716186"/>
                </a:lnTo>
                <a:lnTo>
                  <a:pt x="0" y="471618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1824029" y="7456550"/>
            <a:ext cx="2675599" cy="3603501"/>
          </a:xfrm>
          <a:custGeom>
            <a:avLst/>
            <a:gdLst/>
            <a:ahLst/>
            <a:cxnLst/>
            <a:rect l="l" t="t" r="r" b="b"/>
            <a:pathLst>
              <a:path w="2675599" h="3603501">
                <a:moveTo>
                  <a:pt x="0" y="0"/>
                </a:moveTo>
                <a:lnTo>
                  <a:pt x="2675600" y="0"/>
                </a:lnTo>
                <a:lnTo>
                  <a:pt x="2675600" y="3603500"/>
                </a:lnTo>
                <a:lnTo>
                  <a:pt x="0" y="36035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7" name="Freeform 7"/>
          <p:cNvSpPr/>
          <p:nvPr/>
        </p:nvSpPr>
        <p:spPr>
          <a:xfrm>
            <a:off x="3661127" y="8722571"/>
            <a:ext cx="2323178" cy="3128859"/>
          </a:xfrm>
          <a:custGeom>
            <a:avLst/>
            <a:gdLst/>
            <a:ahLst/>
            <a:cxnLst/>
            <a:rect l="l" t="t" r="r" b="b"/>
            <a:pathLst>
              <a:path w="2323178" h="3128859">
                <a:moveTo>
                  <a:pt x="0" y="0"/>
                </a:moveTo>
                <a:lnTo>
                  <a:pt x="2323178" y="0"/>
                </a:lnTo>
                <a:lnTo>
                  <a:pt x="2323178" y="3128858"/>
                </a:lnTo>
                <a:lnTo>
                  <a:pt x="0" y="31288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Freeform 8"/>
          <p:cNvSpPr/>
          <p:nvPr/>
        </p:nvSpPr>
        <p:spPr>
          <a:xfrm>
            <a:off x="14682805" y="-784488"/>
            <a:ext cx="3069850" cy="3058687"/>
          </a:xfrm>
          <a:custGeom>
            <a:avLst/>
            <a:gdLst/>
            <a:ahLst/>
            <a:cxnLst/>
            <a:rect l="l" t="t" r="r" b="b"/>
            <a:pathLst>
              <a:path w="3069850" h="3058687">
                <a:moveTo>
                  <a:pt x="0" y="0"/>
                </a:moveTo>
                <a:lnTo>
                  <a:pt x="3069850" y="0"/>
                </a:lnTo>
                <a:lnTo>
                  <a:pt x="3069850" y="3058688"/>
                </a:lnTo>
                <a:lnTo>
                  <a:pt x="0" y="305868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9" name="Freeform 9"/>
          <p:cNvSpPr/>
          <p:nvPr/>
        </p:nvSpPr>
        <p:spPr>
          <a:xfrm>
            <a:off x="11531655" y="5153783"/>
            <a:ext cx="3578640" cy="4693298"/>
          </a:xfrm>
          <a:custGeom>
            <a:avLst/>
            <a:gdLst/>
            <a:ahLst/>
            <a:cxnLst/>
            <a:rect l="l" t="t" r="r" b="b"/>
            <a:pathLst>
              <a:path w="3578640" h="4693298">
                <a:moveTo>
                  <a:pt x="0" y="0"/>
                </a:moveTo>
                <a:lnTo>
                  <a:pt x="3578640" y="0"/>
                </a:lnTo>
                <a:lnTo>
                  <a:pt x="3578640" y="4693298"/>
                </a:lnTo>
                <a:lnTo>
                  <a:pt x="0" y="4693298"/>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10" name="TextBox 10"/>
          <p:cNvSpPr txBox="1"/>
          <p:nvPr/>
        </p:nvSpPr>
        <p:spPr>
          <a:xfrm>
            <a:off x="4079921" y="3257373"/>
            <a:ext cx="11395871" cy="5512716"/>
          </a:xfrm>
          <a:prstGeom prst="rect">
            <a:avLst/>
          </a:prstGeom>
        </p:spPr>
        <p:txBody>
          <a:bodyPr lIns="0" tIns="0" rIns="0" bIns="0" rtlCol="0" anchor="t">
            <a:spAutoFit/>
          </a:bodyPr>
          <a:lstStyle/>
          <a:p>
            <a:pPr algn="ctr">
              <a:lnSpc>
                <a:spcPts val="8536"/>
              </a:lnSpc>
            </a:pPr>
            <a:r>
              <a:rPr lang="en-US" sz="8536">
                <a:solidFill>
                  <a:srgbClr val="000000"/>
                </a:solidFill>
                <a:latin typeface="Childos Arabic"/>
                <a:ea typeface="Childos Arabic"/>
                <a:cs typeface="Childos Arabic"/>
                <a:sym typeface="Childos Arabic"/>
              </a:rPr>
              <a:t>WHAT DID YOU LEARN TODAY ABOUT SAFETY?</a:t>
            </a:r>
          </a:p>
          <a:p>
            <a:pPr algn="ctr">
              <a:lnSpc>
                <a:spcPts val="8536"/>
              </a:lnSpc>
            </a:pPr>
            <a:endParaRPr lang="en-US" sz="8536">
              <a:solidFill>
                <a:srgbClr val="000000"/>
              </a:solidFill>
              <a:latin typeface="Childos Arabic"/>
              <a:ea typeface="Childos Arabic"/>
              <a:cs typeface="Childos Arabic"/>
              <a:sym typeface="Childos Arabic"/>
            </a:endParaRPr>
          </a:p>
          <a:p>
            <a:pPr algn="ctr">
              <a:lnSpc>
                <a:spcPts val="8536"/>
              </a:lnSpc>
            </a:pPr>
            <a:endParaRPr lang="en-US" sz="8536">
              <a:solidFill>
                <a:srgbClr val="000000"/>
              </a:solidFill>
              <a:latin typeface="Childos Arabic"/>
              <a:ea typeface="Childos Arabic"/>
              <a:cs typeface="Childos Arabic"/>
              <a:sym typeface="Childos Arabic"/>
            </a:endParaRPr>
          </a:p>
          <a:p>
            <a:pPr algn="ctr">
              <a:lnSpc>
                <a:spcPts val="8536"/>
              </a:lnSpc>
            </a:pPr>
            <a:endParaRPr lang="en-US" sz="8536">
              <a:solidFill>
                <a:srgbClr val="000000"/>
              </a:solidFill>
              <a:latin typeface="Childos Arabic"/>
              <a:ea typeface="Childos Arabic"/>
              <a:cs typeface="Childos Arabic"/>
              <a:sym typeface="Childos Arabic"/>
            </a:endParaRPr>
          </a:p>
        </p:txBody>
      </p:sp>
      <p:sp>
        <p:nvSpPr>
          <p:cNvPr id="11" name="Freeform 11"/>
          <p:cNvSpPr/>
          <p:nvPr/>
        </p:nvSpPr>
        <p:spPr>
          <a:xfrm>
            <a:off x="14274352" y="877008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7"/>
            <a:stretch>
              <a:fillRect/>
            </a:stretch>
          </a:blipFill>
        </p:spPr>
        <p:txBody>
          <a:bodyPr/>
          <a:lstStyle/>
          <a:p>
            <a:endParaRPr lang="en-CA"/>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682415" y="1269029"/>
            <a:ext cx="14190882" cy="7769508"/>
          </a:xfrm>
          <a:custGeom>
            <a:avLst/>
            <a:gdLst/>
            <a:ahLst/>
            <a:cxnLst/>
            <a:rect l="l" t="t" r="r" b="b"/>
            <a:pathLst>
              <a:path w="14190882" h="7769508">
                <a:moveTo>
                  <a:pt x="0" y="0"/>
                </a:moveTo>
                <a:lnTo>
                  <a:pt x="14190882" y="0"/>
                </a:lnTo>
                <a:lnTo>
                  <a:pt x="14190882" y="7769508"/>
                </a:lnTo>
                <a:lnTo>
                  <a:pt x="0" y="776950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TextBox 3"/>
          <p:cNvSpPr txBox="1"/>
          <p:nvPr/>
        </p:nvSpPr>
        <p:spPr>
          <a:xfrm>
            <a:off x="3874399" y="2121399"/>
            <a:ext cx="11258810" cy="1425839"/>
          </a:xfrm>
          <a:prstGeom prst="rect">
            <a:avLst/>
          </a:prstGeom>
        </p:spPr>
        <p:txBody>
          <a:bodyPr lIns="0" tIns="0" rIns="0" bIns="0" rtlCol="0" anchor="t">
            <a:spAutoFit/>
          </a:bodyPr>
          <a:lstStyle/>
          <a:p>
            <a:pPr algn="ctr">
              <a:lnSpc>
                <a:spcPts val="10010"/>
              </a:lnSpc>
            </a:pPr>
            <a:r>
              <a:rPr lang="en-US" sz="10010">
                <a:solidFill>
                  <a:srgbClr val="000000"/>
                </a:solidFill>
                <a:latin typeface="Childos Arabic"/>
                <a:ea typeface="Childos Arabic"/>
                <a:cs typeface="Childos Arabic"/>
                <a:sym typeface="Childos Arabic"/>
              </a:rPr>
              <a:t>Don't forget</a:t>
            </a:r>
          </a:p>
        </p:txBody>
      </p:sp>
      <p:sp>
        <p:nvSpPr>
          <p:cNvPr id="4" name="TextBox 4"/>
          <p:cNvSpPr txBox="1"/>
          <p:nvPr/>
        </p:nvSpPr>
        <p:spPr>
          <a:xfrm>
            <a:off x="2854259" y="3952862"/>
            <a:ext cx="13299090" cy="3657600"/>
          </a:xfrm>
          <a:prstGeom prst="rect">
            <a:avLst/>
          </a:prstGeom>
        </p:spPr>
        <p:txBody>
          <a:bodyPr lIns="0" tIns="0" rIns="0" bIns="0" rtlCol="0" anchor="t">
            <a:spAutoFit/>
          </a:bodyPr>
          <a:lstStyle/>
          <a:p>
            <a:pPr algn="ctr">
              <a:lnSpc>
                <a:spcPts val="5759"/>
              </a:lnSpc>
            </a:pPr>
            <a:r>
              <a:rPr lang="en-US" sz="4799" spc="959">
                <a:solidFill>
                  <a:srgbClr val="040404"/>
                </a:solidFill>
                <a:latin typeface="Childos Arabic"/>
                <a:ea typeface="Childos Arabic"/>
                <a:cs typeface="Childos Arabic"/>
                <a:sym typeface="Childos Arabic"/>
              </a:rPr>
              <a:t> If you have any more questions or want to talk about your feelings, you can speak to your parents, guardians, teachers, or another adult you trust. </a:t>
            </a:r>
          </a:p>
        </p:txBody>
      </p:sp>
      <p:sp>
        <p:nvSpPr>
          <p:cNvPr id="5" name="Freeform 5"/>
          <p:cNvSpPr/>
          <p:nvPr/>
        </p:nvSpPr>
        <p:spPr>
          <a:xfrm rot="3358252">
            <a:off x="13857499" y="331182"/>
            <a:ext cx="2295850" cy="2304988"/>
          </a:xfrm>
          <a:custGeom>
            <a:avLst/>
            <a:gdLst/>
            <a:ahLst/>
            <a:cxnLst/>
            <a:rect l="l" t="t" r="r" b="b"/>
            <a:pathLst>
              <a:path w="2295850" h="2304988">
                <a:moveTo>
                  <a:pt x="0" y="0"/>
                </a:moveTo>
                <a:lnTo>
                  <a:pt x="2295850" y="0"/>
                </a:lnTo>
                <a:lnTo>
                  <a:pt x="2295850" y="2304988"/>
                </a:lnTo>
                <a:lnTo>
                  <a:pt x="0" y="2304988"/>
                </a:lnTo>
                <a:lnTo>
                  <a:pt x="0" y="0"/>
                </a:lnTo>
                <a:close/>
              </a:path>
            </a:pathLst>
          </a:custGeom>
          <a:blipFill>
            <a:blip r:embed="rId5">
              <a:extLst>
                <a:ext uri="{96DAC541-7B7A-43D3-8B79-37D633B846F1}">
                  <asvg:svgBlip xmlns:asvg="http://schemas.microsoft.com/office/drawing/2016/SVG/main" r:embed="rId6"/>
                </a:ext>
              </a:extLst>
            </a:blip>
            <a:stretch>
              <a:fillRect t="-2382" b="-23300"/>
            </a:stretch>
          </a:blipFill>
        </p:spPr>
        <p:txBody>
          <a:bodyPr/>
          <a:lstStyle/>
          <a:p>
            <a:endParaRPr lang="en-CA"/>
          </a:p>
        </p:txBody>
      </p:sp>
      <p:sp>
        <p:nvSpPr>
          <p:cNvPr id="6" name="Freeform 6"/>
          <p:cNvSpPr/>
          <p:nvPr/>
        </p:nvSpPr>
        <p:spPr>
          <a:xfrm rot="-5400000">
            <a:off x="-5030052" y="3898702"/>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7" name="Freeform 7"/>
          <p:cNvSpPr/>
          <p:nvPr/>
        </p:nvSpPr>
        <p:spPr>
          <a:xfrm>
            <a:off x="503561" y="0"/>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Freeform 8"/>
          <p:cNvSpPr/>
          <p:nvPr/>
        </p:nvSpPr>
        <p:spPr>
          <a:xfrm>
            <a:off x="-1489091" y="7774624"/>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9" name="Freeform 9"/>
          <p:cNvSpPr/>
          <p:nvPr/>
        </p:nvSpPr>
        <p:spPr>
          <a:xfrm>
            <a:off x="14274352" y="877008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1"/>
            <a:stretch>
              <a:fillRect/>
            </a:stretch>
          </a:blipFill>
        </p:spPr>
        <p:txBody>
          <a:bodyPr/>
          <a:lstStyle/>
          <a:p>
            <a:endParaRPr lang="en-CA"/>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rot="-3016826" flipH="1">
            <a:off x="-925115" y="6324173"/>
            <a:ext cx="4621853" cy="4354171"/>
          </a:xfrm>
          <a:custGeom>
            <a:avLst/>
            <a:gdLst/>
            <a:ahLst/>
            <a:cxnLst/>
            <a:rect l="l" t="t" r="r" b="b"/>
            <a:pathLst>
              <a:path w="4621853" h="4354171">
                <a:moveTo>
                  <a:pt x="4621853" y="0"/>
                </a:moveTo>
                <a:lnTo>
                  <a:pt x="0" y="0"/>
                </a:lnTo>
                <a:lnTo>
                  <a:pt x="0" y="4354171"/>
                </a:lnTo>
                <a:lnTo>
                  <a:pt x="4621853" y="4354171"/>
                </a:lnTo>
                <a:lnTo>
                  <a:pt x="4621853"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grpSp>
        <p:nvGrpSpPr>
          <p:cNvPr id="3" name="Group 3"/>
          <p:cNvGrpSpPr/>
          <p:nvPr/>
        </p:nvGrpSpPr>
        <p:grpSpPr>
          <a:xfrm>
            <a:off x="5153835" y="2634191"/>
            <a:ext cx="12285532" cy="5987846"/>
            <a:chOff x="0" y="0"/>
            <a:chExt cx="13279545" cy="6472318"/>
          </a:xfrm>
        </p:grpSpPr>
        <p:sp>
          <p:nvSpPr>
            <p:cNvPr id="4" name="Freeform 4"/>
            <p:cNvSpPr/>
            <p:nvPr/>
          </p:nvSpPr>
          <p:spPr>
            <a:xfrm>
              <a:off x="0" y="0"/>
              <a:ext cx="13279546" cy="6472318"/>
            </a:xfrm>
            <a:custGeom>
              <a:avLst/>
              <a:gdLst/>
              <a:ahLst/>
              <a:cxnLst/>
              <a:rect l="l" t="t" r="r" b="b"/>
              <a:pathLst>
                <a:path w="13279546" h="6472318">
                  <a:moveTo>
                    <a:pt x="13155085" y="6472318"/>
                  </a:moveTo>
                  <a:lnTo>
                    <a:pt x="124460" y="6472318"/>
                  </a:lnTo>
                  <a:cubicBezTo>
                    <a:pt x="55880" y="6472318"/>
                    <a:pt x="0" y="6416438"/>
                    <a:pt x="0" y="6347858"/>
                  </a:cubicBezTo>
                  <a:lnTo>
                    <a:pt x="0" y="124460"/>
                  </a:lnTo>
                  <a:cubicBezTo>
                    <a:pt x="0" y="55880"/>
                    <a:pt x="55880" y="0"/>
                    <a:pt x="124460" y="0"/>
                  </a:cubicBezTo>
                  <a:lnTo>
                    <a:pt x="13155085" y="0"/>
                  </a:lnTo>
                  <a:cubicBezTo>
                    <a:pt x="13223666" y="0"/>
                    <a:pt x="13279546" y="55880"/>
                    <a:pt x="13279546" y="124460"/>
                  </a:cubicBezTo>
                  <a:lnTo>
                    <a:pt x="13279546" y="6347858"/>
                  </a:lnTo>
                  <a:cubicBezTo>
                    <a:pt x="13279546" y="6416438"/>
                    <a:pt x="13223666" y="6472318"/>
                    <a:pt x="13155085" y="6472318"/>
                  </a:cubicBezTo>
                  <a:close/>
                </a:path>
              </a:pathLst>
            </a:custGeom>
            <a:solidFill>
              <a:srgbClr val="363636"/>
            </a:solidFill>
          </p:spPr>
          <p:txBody>
            <a:bodyPr/>
            <a:lstStyle/>
            <a:p>
              <a:endParaRPr lang="en-CA"/>
            </a:p>
          </p:txBody>
        </p:sp>
      </p:grpSp>
      <p:sp>
        <p:nvSpPr>
          <p:cNvPr id="5" name="Freeform 5"/>
          <p:cNvSpPr/>
          <p:nvPr/>
        </p:nvSpPr>
        <p:spPr>
          <a:xfrm rot="3768278" flipV="1">
            <a:off x="1890124" y="4381102"/>
            <a:ext cx="2182442" cy="2248974"/>
          </a:xfrm>
          <a:custGeom>
            <a:avLst/>
            <a:gdLst/>
            <a:ahLst/>
            <a:cxnLst/>
            <a:rect l="l" t="t" r="r" b="b"/>
            <a:pathLst>
              <a:path w="2182442" h="2248974">
                <a:moveTo>
                  <a:pt x="0" y="2248974"/>
                </a:moveTo>
                <a:lnTo>
                  <a:pt x="2182442" y="2248974"/>
                </a:lnTo>
                <a:lnTo>
                  <a:pt x="2182442" y="0"/>
                </a:lnTo>
                <a:lnTo>
                  <a:pt x="0" y="0"/>
                </a:lnTo>
                <a:lnTo>
                  <a:pt x="0" y="224897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105654" y="4125642"/>
            <a:ext cx="2388181" cy="2397686"/>
          </a:xfrm>
          <a:custGeom>
            <a:avLst/>
            <a:gdLst/>
            <a:ahLst/>
            <a:cxnLst/>
            <a:rect l="l" t="t" r="r" b="b"/>
            <a:pathLst>
              <a:path w="2388181" h="2397686">
                <a:moveTo>
                  <a:pt x="0" y="0"/>
                </a:moveTo>
                <a:lnTo>
                  <a:pt x="2388181" y="0"/>
                </a:lnTo>
                <a:lnTo>
                  <a:pt x="2388181" y="2397686"/>
                </a:lnTo>
                <a:lnTo>
                  <a:pt x="0" y="2397686"/>
                </a:lnTo>
                <a:lnTo>
                  <a:pt x="0" y="0"/>
                </a:lnTo>
                <a:close/>
              </a:path>
            </a:pathLst>
          </a:custGeom>
          <a:blipFill>
            <a:blip r:embed="rId6">
              <a:extLst>
                <a:ext uri="{96DAC541-7B7A-43D3-8B79-37D633B846F1}">
                  <asvg:svgBlip xmlns:asvg="http://schemas.microsoft.com/office/drawing/2016/SVG/main" r:embed="rId7"/>
                </a:ext>
              </a:extLst>
            </a:blip>
            <a:stretch>
              <a:fillRect t="-2382" b="-23300"/>
            </a:stretch>
          </a:blipFill>
        </p:spPr>
        <p:txBody>
          <a:bodyPr/>
          <a:lstStyle/>
          <a:p>
            <a:endParaRPr lang="en-CA"/>
          </a:p>
        </p:txBody>
      </p:sp>
      <p:sp>
        <p:nvSpPr>
          <p:cNvPr id="7" name="Freeform 7"/>
          <p:cNvSpPr/>
          <p:nvPr/>
        </p:nvSpPr>
        <p:spPr>
          <a:xfrm>
            <a:off x="2282527" y="1513034"/>
            <a:ext cx="1993349" cy="2158862"/>
          </a:xfrm>
          <a:custGeom>
            <a:avLst/>
            <a:gdLst/>
            <a:ahLst/>
            <a:cxnLst/>
            <a:rect l="l" t="t" r="r" b="b"/>
            <a:pathLst>
              <a:path w="1993349" h="2158862">
                <a:moveTo>
                  <a:pt x="0" y="0"/>
                </a:moveTo>
                <a:lnTo>
                  <a:pt x="1993350" y="0"/>
                </a:lnTo>
                <a:lnTo>
                  <a:pt x="1993350" y="2158862"/>
                </a:lnTo>
                <a:lnTo>
                  <a:pt x="0" y="215886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306147" y="1643031"/>
            <a:ext cx="2365166" cy="2378048"/>
          </a:xfrm>
          <a:custGeom>
            <a:avLst/>
            <a:gdLst/>
            <a:ahLst/>
            <a:cxnLst/>
            <a:rect l="l" t="t" r="r" b="b"/>
            <a:pathLst>
              <a:path w="2365166" h="2378048">
                <a:moveTo>
                  <a:pt x="0" y="0"/>
                </a:moveTo>
                <a:lnTo>
                  <a:pt x="2365167" y="0"/>
                </a:lnTo>
                <a:lnTo>
                  <a:pt x="2365167" y="2378048"/>
                </a:lnTo>
                <a:lnTo>
                  <a:pt x="0" y="237804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a:off x="3131140" y="8897702"/>
            <a:ext cx="1624452" cy="1290763"/>
          </a:xfrm>
          <a:custGeom>
            <a:avLst/>
            <a:gdLst/>
            <a:ahLst/>
            <a:cxnLst/>
            <a:rect l="l" t="t" r="r" b="b"/>
            <a:pathLst>
              <a:path w="1624452" h="1290763">
                <a:moveTo>
                  <a:pt x="0" y="0"/>
                </a:moveTo>
                <a:lnTo>
                  <a:pt x="1624453" y="0"/>
                </a:lnTo>
                <a:lnTo>
                  <a:pt x="1624453" y="1290763"/>
                </a:lnTo>
                <a:lnTo>
                  <a:pt x="0" y="129076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0" name="Freeform 10"/>
          <p:cNvSpPr/>
          <p:nvPr/>
        </p:nvSpPr>
        <p:spPr>
          <a:xfrm rot="-1941356" flipV="1">
            <a:off x="-213415" y="-2071193"/>
            <a:ext cx="4544869" cy="3221176"/>
          </a:xfrm>
          <a:custGeom>
            <a:avLst/>
            <a:gdLst/>
            <a:ahLst/>
            <a:cxnLst/>
            <a:rect l="l" t="t" r="r" b="b"/>
            <a:pathLst>
              <a:path w="4544869" h="3221176">
                <a:moveTo>
                  <a:pt x="0" y="3221177"/>
                </a:moveTo>
                <a:lnTo>
                  <a:pt x="4544869" y="3221177"/>
                </a:lnTo>
                <a:lnTo>
                  <a:pt x="4544869" y="0"/>
                </a:lnTo>
                <a:lnTo>
                  <a:pt x="0" y="0"/>
                </a:lnTo>
                <a:lnTo>
                  <a:pt x="0" y="3221177"/>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CA"/>
          </a:p>
        </p:txBody>
      </p:sp>
      <p:grpSp>
        <p:nvGrpSpPr>
          <p:cNvPr id="11" name="Group 11"/>
          <p:cNvGrpSpPr/>
          <p:nvPr/>
        </p:nvGrpSpPr>
        <p:grpSpPr>
          <a:xfrm>
            <a:off x="5727143" y="3225777"/>
            <a:ext cx="11532157" cy="2098709"/>
            <a:chOff x="0" y="0"/>
            <a:chExt cx="12749821" cy="2320308"/>
          </a:xfrm>
        </p:grpSpPr>
        <p:sp>
          <p:nvSpPr>
            <p:cNvPr id="12" name="Freeform 12"/>
            <p:cNvSpPr/>
            <p:nvPr/>
          </p:nvSpPr>
          <p:spPr>
            <a:xfrm>
              <a:off x="0" y="0"/>
              <a:ext cx="12749821" cy="2320308"/>
            </a:xfrm>
            <a:custGeom>
              <a:avLst/>
              <a:gdLst/>
              <a:ahLst/>
              <a:cxnLst/>
              <a:rect l="l" t="t" r="r" b="b"/>
              <a:pathLst>
                <a:path w="12749821" h="2320308">
                  <a:moveTo>
                    <a:pt x="12625360" y="2320308"/>
                  </a:moveTo>
                  <a:lnTo>
                    <a:pt x="124460" y="2320308"/>
                  </a:lnTo>
                  <a:cubicBezTo>
                    <a:pt x="55880" y="2320308"/>
                    <a:pt x="0" y="2264428"/>
                    <a:pt x="0" y="2195848"/>
                  </a:cubicBezTo>
                  <a:lnTo>
                    <a:pt x="0" y="124460"/>
                  </a:lnTo>
                  <a:cubicBezTo>
                    <a:pt x="0" y="55880"/>
                    <a:pt x="55880" y="0"/>
                    <a:pt x="124460" y="0"/>
                  </a:cubicBezTo>
                  <a:lnTo>
                    <a:pt x="12625360" y="0"/>
                  </a:lnTo>
                  <a:cubicBezTo>
                    <a:pt x="12693941" y="0"/>
                    <a:pt x="12749821" y="55880"/>
                    <a:pt x="12749821" y="124460"/>
                  </a:cubicBezTo>
                  <a:lnTo>
                    <a:pt x="12749821" y="2195848"/>
                  </a:lnTo>
                  <a:cubicBezTo>
                    <a:pt x="12749821" y="2264428"/>
                    <a:pt x="12693941" y="2320308"/>
                    <a:pt x="12625360" y="2320308"/>
                  </a:cubicBezTo>
                  <a:close/>
                </a:path>
              </a:pathLst>
            </a:custGeom>
            <a:solidFill>
              <a:srgbClr val="FDFDFD"/>
            </a:solidFill>
          </p:spPr>
          <p:txBody>
            <a:bodyPr/>
            <a:lstStyle/>
            <a:p>
              <a:endParaRPr lang="en-CA"/>
            </a:p>
          </p:txBody>
        </p:sp>
      </p:grpSp>
      <p:sp>
        <p:nvSpPr>
          <p:cNvPr id="13" name="TextBox 13"/>
          <p:cNvSpPr txBox="1"/>
          <p:nvPr/>
        </p:nvSpPr>
        <p:spPr>
          <a:xfrm>
            <a:off x="6230760" y="3905244"/>
            <a:ext cx="10524922" cy="787400"/>
          </a:xfrm>
          <a:prstGeom prst="rect">
            <a:avLst/>
          </a:prstGeom>
        </p:spPr>
        <p:txBody>
          <a:bodyPr lIns="0" tIns="0" rIns="0" bIns="0" rtlCol="0" anchor="t">
            <a:spAutoFit/>
          </a:bodyPr>
          <a:lstStyle/>
          <a:p>
            <a:pPr algn="ctr">
              <a:lnSpc>
                <a:spcPts val="5499"/>
              </a:lnSpc>
              <a:spcBef>
                <a:spcPct val="0"/>
              </a:spcBef>
            </a:pPr>
            <a:r>
              <a:rPr lang="en-US" sz="5499" spc="313">
                <a:solidFill>
                  <a:srgbClr val="040404"/>
                </a:solidFill>
                <a:latin typeface="Childos Arabic"/>
                <a:ea typeface="Childos Arabic"/>
                <a:cs typeface="Childos Arabic"/>
                <a:sym typeface="Childos Arabic"/>
              </a:rPr>
              <a:t>Forms of Sexual Assault</a:t>
            </a:r>
          </a:p>
        </p:txBody>
      </p:sp>
      <p:grpSp>
        <p:nvGrpSpPr>
          <p:cNvPr id="14" name="Group 14"/>
          <p:cNvGrpSpPr/>
          <p:nvPr/>
        </p:nvGrpSpPr>
        <p:grpSpPr>
          <a:xfrm>
            <a:off x="5727143" y="5940744"/>
            <a:ext cx="11532157" cy="2098709"/>
            <a:chOff x="0" y="0"/>
            <a:chExt cx="12749821" cy="2320308"/>
          </a:xfrm>
        </p:grpSpPr>
        <p:sp>
          <p:nvSpPr>
            <p:cNvPr id="15" name="Freeform 15"/>
            <p:cNvSpPr/>
            <p:nvPr/>
          </p:nvSpPr>
          <p:spPr>
            <a:xfrm>
              <a:off x="0" y="0"/>
              <a:ext cx="12749821" cy="2320308"/>
            </a:xfrm>
            <a:custGeom>
              <a:avLst/>
              <a:gdLst/>
              <a:ahLst/>
              <a:cxnLst/>
              <a:rect l="l" t="t" r="r" b="b"/>
              <a:pathLst>
                <a:path w="12749821" h="2320308">
                  <a:moveTo>
                    <a:pt x="12625360" y="2320308"/>
                  </a:moveTo>
                  <a:lnTo>
                    <a:pt x="124460" y="2320308"/>
                  </a:lnTo>
                  <a:cubicBezTo>
                    <a:pt x="55880" y="2320308"/>
                    <a:pt x="0" y="2264428"/>
                    <a:pt x="0" y="2195848"/>
                  </a:cubicBezTo>
                  <a:lnTo>
                    <a:pt x="0" y="124460"/>
                  </a:lnTo>
                  <a:cubicBezTo>
                    <a:pt x="0" y="55880"/>
                    <a:pt x="55880" y="0"/>
                    <a:pt x="124460" y="0"/>
                  </a:cubicBezTo>
                  <a:lnTo>
                    <a:pt x="12625360" y="0"/>
                  </a:lnTo>
                  <a:cubicBezTo>
                    <a:pt x="12693941" y="0"/>
                    <a:pt x="12749821" y="55880"/>
                    <a:pt x="12749821" y="124460"/>
                  </a:cubicBezTo>
                  <a:lnTo>
                    <a:pt x="12749821" y="2195848"/>
                  </a:lnTo>
                  <a:cubicBezTo>
                    <a:pt x="12749821" y="2264428"/>
                    <a:pt x="12693941" y="2320308"/>
                    <a:pt x="12625360" y="2320308"/>
                  </a:cubicBezTo>
                  <a:close/>
                </a:path>
              </a:pathLst>
            </a:custGeom>
            <a:solidFill>
              <a:srgbClr val="FDFDFD"/>
            </a:solidFill>
          </p:spPr>
          <p:txBody>
            <a:bodyPr/>
            <a:lstStyle/>
            <a:p>
              <a:endParaRPr lang="en-CA"/>
            </a:p>
          </p:txBody>
        </p:sp>
      </p:grpSp>
      <p:sp>
        <p:nvSpPr>
          <p:cNvPr id="16" name="TextBox 16"/>
          <p:cNvSpPr txBox="1"/>
          <p:nvPr/>
        </p:nvSpPr>
        <p:spPr>
          <a:xfrm>
            <a:off x="6230760" y="6343660"/>
            <a:ext cx="10524922" cy="1482725"/>
          </a:xfrm>
          <a:prstGeom prst="rect">
            <a:avLst/>
          </a:prstGeom>
        </p:spPr>
        <p:txBody>
          <a:bodyPr lIns="0" tIns="0" rIns="0" bIns="0" rtlCol="0" anchor="t">
            <a:spAutoFit/>
          </a:bodyPr>
          <a:lstStyle/>
          <a:p>
            <a:pPr algn="ctr">
              <a:lnSpc>
                <a:spcPts val="5499"/>
              </a:lnSpc>
              <a:spcBef>
                <a:spcPct val="0"/>
              </a:spcBef>
            </a:pPr>
            <a:r>
              <a:rPr lang="en-US" sz="5499" spc="313">
                <a:solidFill>
                  <a:srgbClr val="040404"/>
                </a:solidFill>
                <a:latin typeface="Childos Arabic"/>
                <a:ea typeface="Childos Arabic"/>
                <a:cs typeface="Childos Arabic"/>
                <a:sym typeface="Childos Arabic"/>
              </a:rPr>
              <a:t>Safety Rules &amp; Disclosure to an Adult</a:t>
            </a:r>
          </a:p>
        </p:txBody>
      </p:sp>
      <p:sp>
        <p:nvSpPr>
          <p:cNvPr id="17" name="Freeform 17"/>
          <p:cNvSpPr/>
          <p:nvPr/>
        </p:nvSpPr>
        <p:spPr>
          <a:xfrm>
            <a:off x="13838762" y="8622037"/>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6"/>
            <a:stretch>
              <a:fillRect/>
            </a:stretch>
          </a:blipFill>
        </p:spPr>
        <p:txBody>
          <a:bodyPr/>
          <a:lstStyle/>
          <a:p>
            <a:endParaRPr lang="en-CA"/>
          </a:p>
        </p:txBody>
      </p:sp>
      <p:sp>
        <p:nvSpPr>
          <p:cNvPr id="18" name="TextBox 18"/>
          <p:cNvSpPr txBox="1"/>
          <p:nvPr/>
        </p:nvSpPr>
        <p:spPr>
          <a:xfrm>
            <a:off x="5059661" y="973449"/>
            <a:ext cx="12473880" cy="2303145"/>
          </a:xfrm>
          <a:prstGeom prst="rect">
            <a:avLst/>
          </a:prstGeom>
        </p:spPr>
        <p:txBody>
          <a:bodyPr lIns="0" tIns="0" rIns="0" bIns="0" rtlCol="0" anchor="t">
            <a:spAutoFit/>
          </a:bodyPr>
          <a:lstStyle/>
          <a:p>
            <a:pPr algn="ctr">
              <a:lnSpc>
                <a:spcPts val="9100"/>
              </a:lnSpc>
            </a:pPr>
            <a:r>
              <a:rPr lang="en-US" sz="6500" spc="370" dirty="0">
                <a:solidFill>
                  <a:srgbClr val="040404"/>
                </a:solidFill>
                <a:latin typeface="Childos Arabic"/>
                <a:ea typeface="Childos Arabic"/>
                <a:cs typeface="Childos Arabic"/>
                <a:sym typeface="Childos Arabic"/>
              </a:rPr>
              <a:t>Content CCQ </a:t>
            </a:r>
            <a:r>
              <a:rPr lang="en-US" sz="6500" spc="370" dirty="0" err="1">
                <a:solidFill>
                  <a:srgbClr val="040404"/>
                </a:solidFill>
                <a:latin typeface="Childos Arabic"/>
                <a:ea typeface="Childos Arabic"/>
                <a:cs typeface="Childos Arabic"/>
                <a:sym typeface="Childos Arabic"/>
              </a:rPr>
              <a:t>Programme</a:t>
            </a:r>
            <a:r>
              <a:rPr lang="en-US" sz="6500" spc="370" dirty="0">
                <a:solidFill>
                  <a:srgbClr val="040404"/>
                </a:solidFill>
                <a:latin typeface="Childos Arabic"/>
                <a:ea typeface="Childos Arabic"/>
                <a:cs typeface="Childos Arabic"/>
                <a:sym typeface="Childos Arabic"/>
              </a:rPr>
              <a:t> Goals:</a:t>
            </a:r>
          </a:p>
          <a:p>
            <a:pPr algn="ctr">
              <a:lnSpc>
                <a:spcPts val="8960"/>
              </a:lnSpc>
            </a:pPr>
            <a:endParaRPr lang="en-US" sz="6500" spc="370" dirty="0">
              <a:solidFill>
                <a:srgbClr val="040404"/>
              </a:solidFill>
              <a:latin typeface="Childos Arabic"/>
              <a:ea typeface="Childos Arabic"/>
              <a:cs typeface="Childos Arabic"/>
              <a:sym typeface="Childos Arab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758633" y="1989911"/>
            <a:ext cx="13006129" cy="7120856"/>
          </a:xfrm>
          <a:custGeom>
            <a:avLst/>
            <a:gdLst/>
            <a:ahLst/>
            <a:cxnLst/>
            <a:rect l="l" t="t" r="r" b="b"/>
            <a:pathLst>
              <a:path w="13006129" h="7120856">
                <a:moveTo>
                  <a:pt x="0" y="0"/>
                </a:moveTo>
                <a:lnTo>
                  <a:pt x="13006129" y="0"/>
                </a:lnTo>
                <a:lnTo>
                  <a:pt x="13006129" y="7120856"/>
                </a:lnTo>
                <a:lnTo>
                  <a:pt x="0" y="712085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286057" y="-1893895"/>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930958" y="85899"/>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15309818" y="-829908"/>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104608" y="7360567"/>
            <a:ext cx="2937114" cy="2926433"/>
          </a:xfrm>
          <a:custGeom>
            <a:avLst/>
            <a:gdLst/>
            <a:ahLst/>
            <a:cxnLst/>
            <a:rect l="l" t="t" r="r" b="b"/>
            <a:pathLst>
              <a:path w="2937114" h="2926433">
                <a:moveTo>
                  <a:pt x="0" y="0"/>
                </a:moveTo>
                <a:lnTo>
                  <a:pt x="2937114" y="0"/>
                </a:lnTo>
                <a:lnTo>
                  <a:pt x="2937114" y="2926433"/>
                </a:lnTo>
                <a:lnTo>
                  <a:pt x="0" y="292643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7" name="TextBox 7"/>
          <p:cNvSpPr txBox="1"/>
          <p:nvPr/>
        </p:nvSpPr>
        <p:spPr>
          <a:xfrm>
            <a:off x="3740528" y="3488527"/>
            <a:ext cx="10635398" cy="5978741"/>
          </a:xfrm>
          <a:prstGeom prst="rect">
            <a:avLst/>
          </a:prstGeom>
        </p:spPr>
        <p:txBody>
          <a:bodyPr lIns="0" tIns="0" rIns="0" bIns="0" rtlCol="0" anchor="t">
            <a:spAutoFit/>
          </a:bodyPr>
          <a:lstStyle/>
          <a:p>
            <a:pPr algn="ctr">
              <a:lnSpc>
                <a:spcPts val="6633"/>
              </a:lnSpc>
            </a:pPr>
            <a:r>
              <a:rPr lang="en-US" sz="6633" spc="378">
                <a:solidFill>
                  <a:srgbClr val="040404"/>
                </a:solidFill>
                <a:latin typeface="Childos Arabic"/>
                <a:ea typeface="Childos Arabic"/>
                <a:cs typeface="Childos Arabic"/>
                <a:sym typeface="Childos Arabic"/>
              </a:rPr>
              <a:t>1. Take turns speaking.</a:t>
            </a:r>
          </a:p>
          <a:p>
            <a:pPr algn="ctr">
              <a:lnSpc>
                <a:spcPts val="6633"/>
              </a:lnSpc>
            </a:pPr>
            <a:r>
              <a:rPr lang="en-US" sz="6633" spc="378">
                <a:solidFill>
                  <a:srgbClr val="040404"/>
                </a:solidFill>
                <a:latin typeface="Childos Arabic"/>
                <a:ea typeface="Childos Arabic"/>
                <a:cs typeface="Childos Arabic"/>
                <a:sym typeface="Childos Arabic"/>
              </a:rPr>
              <a:t>2. Listen when others talk.</a:t>
            </a:r>
          </a:p>
          <a:p>
            <a:pPr algn="ctr">
              <a:lnSpc>
                <a:spcPts val="6633"/>
              </a:lnSpc>
            </a:pPr>
            <a:r>
              <a:rPr lang="en-US" sz="6633" spc="378">
                <a:solidFill>
                  <a:srgbClr val="040404"/>
                </a:solidFill>
                <a:latin typeface="Childos Arabic"/>
                <a:ea typeface="Childos Arabic"/>
                <a:cs typeface="Childos Arabic"/>
                <a:sym typeface="Childos Arabic"/>
              </a:rPr>
              <a:t>3. Use the right words when talking about the body.</a:t>
            </a:r>
          </a:p>
          <a:p>
            <a:pPr algn="ctr">
              <a:lnSpc>
                <a:spcPts val="6633"/>
              </a:lnSpc>
            </a:pPr>
            <a:endParaRPr lang="en-US" sz="6633" spc="378">
              <a:solidFill>
                <a:srgbClr val="040404"/>
              </a:solidFill>
              <a:latin typeface="Childos Arabic"/>
              <a:ea typeface="Childos Arabic"/>
              <a:cs typeface="Childos Arabic"/>
              <a:sym typeface="Childos Arabic"/>
            </a:endParaRPr>
          </a:p>
          <a:p>
            <a:pPr algn="ctr">
              <a:lnSpc>
                <a:spcPts val="6633"/>
              </a:lnSpc>
            </a:pPr>
            <a:endParaRPr lang="en-US" sz="6633" spc="378">
              <a:solidFill>
                <a:srgbClr val="040404"/>
              </a:solidFill>
              <a:latin typeface="Childos Arabic"/>
              <a:ea typeface="Childos Arabic"/>
              <a:cs typeface="Childos Arabic"/>
              <a:sym typeface="Childos Arabic"/>
            </a:endParaRPr>
          </a:p>
        </p:txBody>
      </p:sp>
      <p:sp>
        <p:nvSpPr>
          <p:cNvPr id="8" name="Freeform 8"/>
          <p:cNvSpPr/>
          <p:nvPr/>
        </p:nvSpPr>
        <p:spPr>
          <a:xfrm>
            <a:off x="1028700" y="5697872"/>
            <a:ext cx="3459866" cy="5020913"/>
          </a:xfrm>
          <a:custGeom>
            <a:avLst/>
            <a:gdLst/>
            <a:ahLst/>
            <a:cxnLst/>
            <a:rect l="l" t="t" r="r" b="b"/>
            <a:pathLst>
              <a:path w="3459866" h="5020913">
                <a:moveTo>
                  <a:pt x="0" y="0"/>
                </a:moveTo>
                <a:lnTo>
                  <a:pt x="3459866" y="0"/>
                </a:lnTo>
                <a:lnTo>
                  <a:pt x="3459866" y="5020913"/>
                </a:lnTo>
                <a:lnTo>
                  <a:pt x="0" y="502091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9" name="Freeform 9"/>
          <p:cNvSpPr/>
          <p:nvPr/>
        </p:nvSpPr>
        <p:spPr>
          <a:xfrm>
            <a:off x="13838762" y="845409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5"/>
            <a:stretch>
              <a:fillRect/>
            </a:stretch>
          </a:blipFill>
        </p:spPr>
        <p:txBody>
          <a:bodyPr/>
          <a:lstStyle/>
          <a:p>
            <a:endParaRPr lang="en-CA"/>
          </a:p>
        </p:txBody>
      </p:sp>
      <p:sp>
        <p:nvSpPr>
          <p:cNvPr id="10" name="TextBox 10"/>
          <p:cNvSpPr txBox="1"/>
          <p:nvPr/>
        </p:nvSpPr>
        <p:spPr>
          <a:xfrm>
            <a:off x="3775396" y="1140025"/>
            <a:ext cx="10686303" cy="1883244"/>
          </a:xfrm>
          <a:prstGeom prst="rect">
            <a:avLst/>
          </a:prstGeom>
        </p:spPr>
        <p:txBody>
          <a:bodyPr lIns="0" tIns="0" rIns="0" bIns="0" rtlCol="0" anchor="t">
            <a:spAutoFit/>
          </a:bodyPr>
          <a:lstStyle/>
          <a:p>
            <a:pPr algn="ctr">
              <a:lnSpc>
                <a:spcPts val="7018"/>
              </a:lnSpc>
            </a:pPr>
            <a:r>
              <a:rPr lang="en-US" sz="7018" spc="400">
                <a:solidFill>
                  <a:srgbClr val="040404"/>
                </a:solidFill>
                <a:latin typeface="Childos Arabic"/>
                <a:ea typeface="Childos Arabic"/>
                <a:cs typeface="Childos Arabic"/>
                <a:sym typeface="Childos Arabic"/>
              </a:rPr>
              <a:t>The Rules For the Class</a:t>
            </a:r>
          </a:p>
          <a:p>
            <a:pPr algn="ctr">
              <a:lnSpc>
                <a:spcPts val="7018"/>
              </a:lnSpc>
            </a:pPr>
            <a:endParaRPr lang="en-US" sz="7018" spc="400">
              <a:solidFill>
                <a:srgbClr val="040404"/>
              </a:solidFill>
              <a:latin typeface="Childos Arabic"/>
              <a:ea typeface="Childos Arabic"/>
              <a:cs typeface="Childos Arabic"/>
              <a:sym typeface="Childos Arabic"/>
            </a:endParaRPr>
          </a:p>
        </p:txBody>
      </p:sp>
      <p:sp>
        <p:nvSpPr>
          <p:cNvPr id="11" name="TextBox 11"/>
          <p:cNvSpPr txBox="1"/>
          <p:nvPr/>
        </p:nvSpPr>
        <p:spPr>
          <a:xfrm>
            <a:off x="4011107" y="9238493"/>
            <a:ext cx="10450592" cy="705487"/>
          </a:xfrm>
          <a:prstGeom prst="rect">
            <a:avLst/>
          </a:prstGeom>
        </p:spPr>
        <p:txBody>
          <a:bodyPr lIns="0" tIns="0" rIns="0" bIns="0" rtlCol="0" anchor="t">
            <a:spAutoFit/>
          </a:bodyPr>
          <a:lstStyle/>
          <a:p>
            <a:pPr algn="ctr">
              <a:lnSpc>
                <a:spcPts val="4900"/>
              </a:lnSpc>
            </a:pPr>
            <a:r>
              <a:rPr lang="en-US" sz="4900">
                <a:solidFill>
                  <a:srgbClr val="000000"/>
                </a:solidFill>
                <a:latin typeface="Childos Arabic"/>
                <a:ea typeface="Childos Arabic"/>
                <a:cs typeface="Childos Arabic"/>
                <a:sym typeface="Childos Arabic"/>
              </a:rPr>
              <a:t>Any questions about these rules?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0" y="246180"/>
            <a:ext cx="3132468" cy="3121077"/>
          </a:xfrm>
          <a:custGeom>
            <a:avLst/>
            <a:gdLst/>
            <a:ahLst/>
            <a:cxnLst/>
            <a:rect l="l" t="t" r="r" b="b"/>
            <a:pathLst>
              <a:path w="3132468" h="3121077">
                <a:moveTo>
                  <a:pt x="0" y="0"/>
                </a:moveTo>
                <a:lnTo>
                  <a:pt x="3132468" y="0"/>
                </a:lnTo>
                <a:lnTo>
                  <a:pt x="3132468" y="3121077"/>
                </a:lnTo>
                <a:lnTo>
                  <a:pt x="0" y="312107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4929356" y="2650180"/>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TextBox 5"/>
          <p:cNvSpPr txBox="1"/>
          <p:nvPr/>
        </p:nvSpPr>
        <p:spPr>
          <a:xfrm rot="-3486">
            <a:off x="5127641" y="4123558"/>
            <a:ext cx="7534463" cy="2588463"/>
          </a:xfrm>
          <a:prstGeom prst="rect">
            <a:avLst/>
          </a:prstGeom>
        </p:spPr>
        <p:txBody>
          <a:bodyPr lIns="0" tIns="0" rIns="0" bIns="0" rtlCol="0" anchor="t">
            <a:spAutoFit/>
          </a:bodyPr>
          <a:lstStyle/>
          <a:p>
            <a:pPr algn="ctr">
              <a:lnSpc>
                <a:spcPts val="10103"/>
              </a:lnSpc>
              <a:spcBef>
                <a:spcPct val="0"/>
              </a:spcBef>
            </a:pPr>
            <a:r>
              <a:rPr lang="en-US" sz="7217" spc="411">
                <a:solidFill>
                  <a:srgbClr val="040404"/>
                </a:solidFill>
                <a:latin typeface="Childos Arabic"/>
                <a:ea typeface="Childos Arabic"/>
                <a:cs typeface="Childos Arabic"/>
                <a:sym typeface="Childos Arabic"/>
              </a:rPr>
              <a:t>Forms of Sexual Assault</a:t>
            </a:r>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13838762" y="845409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3370343" y="1709178"/>
            <a:ext cx="11932211" cy="6532885"/>
          </a:xfrm>
          <a:custGeom>
            <a:avLst/>
            <a:gdLst/>
            <a:ahLst/>
            <a:cxnLst/>
            <a:rect l="l" t="t" r="r" b="b"/>
            <a:pathLst>
              <a:path w="11932211" h="6532885">
                <a:moveTo>
                  <a:pt x="0" y="0"/>
                </a:moveTo>
                <a:lnTo>
                  <a:pt x="11932211" y="0"/>
                </a:lnTo>
                <a:lnTo>
                  <a:pt x="11932211" y="6532885"/>
                </a:lnTo>
                <a:lnTo>
                  <a:pt x="0" y="653288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2370693">
            <a:off x="-2745786" y="613439"/>
            <a:ext cx="7548972" cy="1550971"/>
          </a:xfrm>
          <a:custGeom>
            <a:avLst/>
            <a:gdLst/>
            <a:ahLst/>
            <a:cxnLst/>
            <a:rect l="l" t="t" r="r" b="b"/>
            <a:pathLst>
              <a:path w="7548972" h="1550971">
                <a:moveTo>
                  <a:pt x="0" y="0"/>
                </a:moveTo>
                <a:lnTo>
                  <a:pt x="7548972" y="0"/>
                </a:lnTo>
                <a:lnTo>
                  <a:pt x="7548972" y="1550971"/>
                </a:lnTo>
                <a:lnTo>
                  <a:pt x="0" y="155097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2370693">
            <a:off x="-2449511" y="933693"/>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200879" y="4708918"/>
            <a:ext cx="3626458" cy="3613271"/>
          </a:xfrm>
          <a:custGeom>
            <a:avLst/>
            <a:gdLst/>
            <a:ahLst/>
            <a:cxnLst/>
            <a:rect l="l" t="t" r="r" b="b"/>
            <a:pathLst>
              <a:path w="3626458" h="3613271">
                <a:moveTo>
                  <a:pt x="0" y="0"/>
                </a:moveTo>
                <a:lnTo>
                  <a:pt x="3626458" y="0"/>
                </a:lnTo>
                <a:lnTo>
                  <a:pt x="3626458" y="3613270"/>
                </a:lnTo>
                <a:lnTo>
                  <a:pt x="0" y="361327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a:off x="4013756" y="4275472"/>
            <a:ext cx="10608507" cy="3329288"/>
          </a:xfrm>
          <a:prstGeom prst="rect">
            <a:avLst/>
          </a:prstGeom>
        </p:spPr>
        <p:txBody>
          <a:bodyPr lIns="0" tIns="0" rIns="0" bIns="0" rtlCol="0" anchor="t">
            <a:spAutoFit/>
          </a:bodyPr>
          <a:lstStyle/>
          <a:p>
            <a:pPr algn="ctr">
              <a:lnSpc>
                <a:spcPts val="4324"/>
              </a:lnSpc>
            </a:pPr>
            <a:r>
              <a:rPr lang="en-US" sz="4324" spc="246">
                <a:solidFill>
                  <a:srgbClr val="040404"/>
                </a:solidFill>
                <a:latin typeface="Childos Arabic"/>
                <a:ea typeface="Childos Arabic"/>
                <a:cs typeface="Childos Arabic"/>
                <a:sym typeface="Childos Arabic"/>
              </a:rPr>
              <a:t>When we are talking about sexual assault we are talking about our private parts being seen or touched by others. </a:t>
            </a:r>
          </a:p>
          <a:p>
            <a:pPr algn="ctr">
              <a:lnSpc>
                <a:spcPts val="4324"/>
              </a:lnSpc>
            </a:pPr>
            <a:endParaRPr lang="en-US" sz="4324" spc="246">
              <a:solidFill>
                <a:srgbClr val="040404"/>
              </a:solidFill>
              <a:latin typeface="Childos Arabic"/>
              <a:ea typeface="Childos Arabic"/>
              <a:cs typeface="Childos Arabic"/>
              <a:sym typeface="Childos Arabic"/>
            </a:endParaRPr>
          </a:p>
          <a:p>
            <a:pPr algn="ctr">
              <a:lnSpc>
                <a:spcPts val="4324"/>
              </a:lnSpc>
            </a:pPr>
            <a:endParaRPr lang="en-US" sz="4324" spc="246">
              <a:solidFill>
                <a:srgbClr val="040404"/>
              </a:solidFill>
              <a:latin typeface="Childos Arabic"/>
              <a:ea typeface="Childos Arabic"/>
              <a:cs typeface="Childos Arabic"/>
              <a:sym typeface="Childos Arabic"/>
            </a:endParaRPr>
          </a:p>
          <a:p>
            <a:pPr algn="ctr">
              <a:lnSpc>
                <a:spcPts val="4324"/>
              </a:lnSpc>
              <a:spcBef>
                <a:spcPct val="0"/>
              </a:spcBef>
            </a:pPr>
            <a:endParaRPr lang="en-US" sz="4324" spc="246">
              <a:solidFill>
                <a:srgbClr val="040404"/>
              </a:solidFill>
              <a:latin typeface="Childos Arabic"/>
              <a:ea typeface="Childos Arabic"/>
              <a:cs typeface="Childos Arabic"/>
              <a:sym typeface="Childos Arabic"/>
            </a:endParaRPr>
          </a:p>
        </p:txBody>
      </p:sp>
      <p:sp>
        <p:nvSpPr>
          <p:cNvPr id="7" name="Freeform 7"/>
          <p:cNvSpPr/>
          <p:nvPr/>
        </p:nvSpPr>
        <p:spPr>
          <a:xfrm>
            <a:off x="13838762" y="845409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1"/>
            <a:stretch>
              <a:fillRect/>
            </a:stretch>
          </a:blipFill>
        </p:spPr>
        <p:txBody>
          <a:bodyPr/>
          <a:lstStyle/>
          <a:p>
            <a:endParaRPr lang="en-CA"/>
          </a:p>
        </p:txBody>
      </p:sp>
      <p:sp>
        <p:nvSpPr>
          <p:cNvPr id="8" name="Freeform 8"/>
          <p:cNvSpPr/>
          <p:nvPr/>
        </p:nvSpPr>
        <p:spPr>
          <a:xfrm>
            <a:off x="14694450" y="2296227"/>
            <a:ext cx="3405184" cy="2847273"/>
          </a:xfrm>
          <a:custGeom>
            <a:avLst/>
            <a:gdLst/>
            <a:ahLst/>
            <a:cxnLst/>
            <a:rect l="l" t="t" r="r" b="b"/>
            <a:pathLst>
              <a:path w="3405184" h="2847273">
                <a:moveTo>
                  <a:pt x="0" y="0"/>
                </a:moveTo>
                <a:lnTo>
                  <a:pt x="3405185" y="0"/>
                </a:lnTo>
                <a:lnTo>
                  <a:pt x="3405185" y="2847273"/>
                </a:lnTo>
                <a:lnTo>
                  <a:pt x="0" y="2847273"/>
                </a:lnTo>
                <a:lnTo>
                  <a:pt x="0" y="0"/>
                </a:lnTo>
                <a:close/>
              </a:path>
            </a:pathLst>
          </a:custGeom>
          <a:blipFill>
            <a:blip r:embed="rId12"/>
            <a:stretch>
              <a:fillRect/>
            </a:stretch>
          </a:blipFill>
        </p:spPr>
        <p:txBody>
          <a:bodyPr/>
          <a:lstStyle/>
          <a:p>
            <a:endParaRPr lang="en-CA"/>
          </a:p>
        </p:txBody>
      </p:sp>
      <p:sp>
        <p:nvSpPr>
          <p:cNvPr id="9" name="Freeform 9"/>
          <p:cNvSpPr/>
          <p:nvPr/>
        </p:nvSpPr>
        <p:spPr>
          <a:xfrm>
            <a:off x="86647" y="6515553"/>
            <a:ext cx="3866007" cy="3866007"/>
          </a:xfrm>
          <a:custGeom>
            <a:avLst/>
            <a:gdLst/>
            <a:ahLst/>
            <a:cxnLst/>
            <a:rect l="l" t="t" r="r" b="b"/>
            <a:pathLst>
              <a:path w="3866007" h="3866007">
                <a:moveTo>
                  <a:pt x="0" y="0"/>
                </a:moveTo>
                <a:lnTo>
                  <a:pt x="3866007" y="0"/>
                </a:lnTo>
                <a:lnTo>
                  <a:pt x="3866007" y="3866007"/>
                </a:lnTo>
                <a:lnTo>
                  <a:pt x="0" y="3866007"/>
                </a:lnTo>
                <a:lnTo>
                  <a:pt x="0" y="0"/>
                </a:lnTo>
                <a:close/>
              </a:path>
            </a:pathLst>
          </a:custGeom>
          <a:blipFill>
            <a:blip r:embed="rId13"/>
            <a:stretch>
              <a:fillRect/>
            </a:stretch>
          </a:blipFill>
        </p:spPr>
        <p:txBody>
          <a:bodyPr/>
          <a:lstStyle/>
          <a:p>
            <a:endParaRPr lang="en-CA"/>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626262"/>
        </a:solidFill>
        <a:effectLst/>
      </p:bgPr>
    </p:bg>
    <p:spTree>
      <p:nvGrpSpPr>
        <p:cNvPr id="1" name=""/>
        <p:cNvGrpSpPr/>
        <p:nvPr/>
      </p:nvGrpSpPr>
      <p:grpSpPr>
        <a:xfrm>
          <a:off x="0" y="0"/>
          <a:ext cx="0" cy="0"/>
          <a:chOff x="0" y="0"/>
          <a:chExt cx="0" cy="0"/>
        </a:xfrm>
      </p:grpSpPr>
      <p:sp>
        <p:nvSpPr>
          <p:cNvPr id="2" name="Freeform 2"/>
          <p:cNvSpPr/>
          <p:nvPr/>
        </p:nvSpPr>
        <p:spPr>
          <a:xfrm>
            <a:off x="3073465" y="2024833"/>
            <a:ext cx="14693576" cy="8044733"/>
          </a:xfrm>
          <a:custGeom>
            <a:avLst/>
            <a:gdLst/>
            <a:ahLst/>
            <a:cxnLst/>
            <a:rect l="l" t="t" r="r" b="b"/>
            <a:pathLst>
              <a:path w="14693576" h="8044733">
                <a:moveTo>
                  <a:pt x="0" y="0"/>
                </a:moveTo>
                <a:lnTo>
                  <a:pt x="14693576" y="0"/>
                </a:lnTo>
                <a:lnTo>
                  <a:pt x="14693576" y="8044732"/>
                </a:lnTo>
                <a:lnTo>
                  <a:pt x="0" y="804473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1497794" y="-2160495"/>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0624479">
            <a:off x="59140" y="2439735"/>
            <a:ext cx="2365166" cy="2378048"/>
          </a:xfrm>
          <a:custGeom>
            <a:avLst/>
            <a:gdLst/>
            <a:ahLst/>
            <a:cxnLst/>
            <a:rect l="l" t="t" r="r" b="b"/>
            <a:pathLst>
              <a:path w="2365166" h="2378048">
                <a:moveTo>
                  <a:pt x="0" y="0"/>
                </a:moveTo>
                <a:lnTo>
                  <a:pt x="2365167" y="0"/>
                </a:lnTo>
                <a:lnTo>
                  <a:pt x="2365167" y="2378047"/>
                </a:lnTo>
                <a:lnTo>
                  <a:pt x="0" y="237804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rot="-3016826" flipH="1">
            <a:off x="-406823" y="4793199"/>
            <a:ext cx="3297092" cy="3106136"/>
          </a:xfrm>
          <a:custGeom>
            <a:avLst/>
            <a:gdLst/>
            <a:ahLst/>
            <a:cxnLst/>
            <a:rect l="l" t="t" r="r" b="b"/>
            <a:pathLst>
              <a:path w="3297092" h="3106136">
                <a:moveTo>
                  <a:pt x="3297093" y="0"/>
                </a:moveTo>
                <a:lnTo>
                  <a:pt x="0" y="0"/>
                </a:lnTo>
                <a:lnTo>
                  <a:pt x="0" y="3106136"/>
                </a:lnTo>
                <a:lnTo>
                  <a:pt x="3297093" y="3106136"/>
                </a:lnTo>
                <a:lnTo>
                  <a:pt x="3297093"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rot="-10800000">
            <a:off x="153348" y="8325169"/>
            <a:ext cx="1750703" cy="1391079"/>
          </a:xfrm>
          <a:custGeom>
            <a:avLst/>
            <a:gdLst/>
            <a:ahLst/>
            <a:cxnLst/>
            <a:rect l="l" t="t" r="r" b="b"/>
            <a:pathLst>
              <a:path w="1750703" h="1391079">
                <a:moveTo>
                  <a:pt x="0" y="0"/>
                </a:moveTo>
                <a:lnTo>
                  <a:pt x="1750704" y="0"/>
                </a:lnTo>
                <a:lnTo>
                  <a:pt x="1750704" y="1391080"/>
                </a:lnTo>
                <a:lnTo>
                  <a:pt x="0" y="139108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7" name="Freeform 7"/>
          <p:cNvSpPr/>
          <p:nvPr/>
        </p:nvSpPr>
        <p:spPr>
          <a:xfrm rot="-2529515" flipV="1">
            <a:off x="1521801" y="-1287056"/>
            <a:ext cx="4544869" cy="3221176"/>
          </a:xfrm>
          <a:custGeom>
            <a:avLst/>
            <a:gdLst/>
            <a:ahLst/>
            <a:cxnLst/>
            <a:rect l="l" t="t" r="r" b="b"/>
            <a:pathLst>
              <a:path w="4544869" h="3221176">
                <a:moveTo>
                  <a:pt x="0" y="3221176"/>
                </a:moveTo>
                <a:lnTo>
                  <a:pt x="4544869" y="3221176"/>
                </a:lnTo>
                <a:lnTo>
                  <a:pt x="4544869" y="0"/>
                </a:lnTo>
                <a:lnTo>
                  <a:pt x="0" y="0"/>
                </a:lnTo>
                <a:lnTo>
                  <a:pt x="0" y="3221176"/>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8" name="Freeform 8"/>
          <p:cNvSpPr/>
          <p:nvPr/>
        </p:nvSpPr>
        <p:spPr>
          <a:xfrm>
            <a:off x="14436776" y="0"/>
            <a:ext cx="2822524" cy="2962572"/>
          </a:xfrm>
          <a:custGeom>
            <a:avLst/>
            <a:gdLst/>
            <a:ahLst/>
            <a:cxnLst/>
            <a:rect l="l" t="t" r="r" b="b"/>
            <a:pathLst>
              <a:path w="2822524" h="2962572">
                <a:moveTo>
                  <a:pt x="0" y="0"/>
                </a:moveTo>
                <a:lnTo>
                  <a:pt x="2822524" y="0"/>
                </a:lnTo>
                <a:lnTo>
                  <a:pt x="2822524" y="2962572"/>
                </a:lnTo>
                <a:lnTo>
                  <a:pt x="0" y="296257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9" name="TextBox 9"/>
          <p:cNvSpPr txBox="1"/>
          <p:nvPr/>
        </p:nvSpPr>
        <p:spPr>
          <a:xfrm>
            <a:off x="5251768" y="1066800"/>
            <a:ext cx="11267701" cy="626110"/>
          </a:xfrm>
          <a:prstGeom prst="rect">
            <a:avLst/>
          </a:prstGeom>
        </p:spPr>
        <p:txBody>
          <a:bodyPr lIns="0" tIns="0" rIns="0" bIns="0" rtlCol="0" anchor="t">
            <a:spAutoFit/>
          </a:bodyPr>
          <a:lstStyle/>
          <a:p>
            <a:pPr algn="ctr">
              <a:lnSpc>
                <a:spcPts val="4400"/>
              </a:lnSpc>
            </a:pPr>
            <a:r>
              <a:rPr lang="en-US" sz="4400" b="1" spc="250">
                <a:solidFill>
                  <a:srgbClr val="FDFDFD"/>
                </a:solidFill>
                <a:latin typeface="Childos Arabic Bold"/>
                <a:ea typeface="Childos Arabic Bold"/>
                <a:cs typeface="Childos Arabic Bold"/>
                <a:sym typeface="Childos Arabic Bold"/>
              </a:rPr>
              <a:t>SEXUAL ASSAULT IS NOT ALLOWED</a:t>
            </a:r>
          </a:p>
        </p:txBody>
      </p:sp>
      <p:sp>
        <p:nvSpPr>
          <p:cNvPr id="10" name="TextBox 10"/>
          <p:cNvSpPr txBox="1"/>
          <p:nvPr/>
        </p:nvSpPr>
        <p:spPr>
          <a:xfrm>
            <a:off x="3975757" y="3071244"/>
            <a:ext cx="11872281" cy="6672011"/>
          </a:xfrm>
          <a:prstGeom prst="rect">
            <a:avLst/>
          </a:prstGeom>
        </p:spPr>
        <p:txBody>
          <a:bodyPr lIns="0" tIns="0" rIns="0" bIns="0" rtlCol="0" anchor="t">
            <a:spAutoFit/>
          </a:bodyPr>
          <a:lstStyle/>
          <a:p>
            <a:pPr marL="657432" lvl="1" indent="-328716" algn="just">
              <a:lnSpc>
                <a:spcPts val="3045"/>
              </a:lnSpc>
              <a:buFont typeface="Arial"/>
              <a:buChar char="•"/>
            </a:pPr>
            <a:r>
              <a:rPr lang="en-US" sz="3045" spc="173">
                <a:solidFill>
                  <a:srgbClr val="040404"/>
                </a:solidFill>
                <a:latin typeface="Childos Arabic"/>
                <a:ea typeface="Childos Arabic"/>
                <a:cs typeface="Childos Arabic"/>
                <a:sym typeface="Childos Arabic"/>
              </a:rPr>
              <a:t>Someone touches your private parts (with their hands or with another part of their body). </a:t>
            </a:r>
          </a:p>
          <a:p>
            <a:pPr algn="just">
              <a:lnSpc>
                <a:spcPts val="3045"/>
              </a:lnSpc>
            </a:pPr>
            <a:endParaRPr lang="en-US" sz="3045" spc="173">
              <a:solidFill>
                <a:srgbClr val="040404"/>
              </a:solidFill>
              <a:latin typeface="Childos Arabic"/>
              <a:ea typeface="Childos Arabic"/>
              <a:cs typeface="Childos Arabic"/>
              <a:sym typeface="Childos Arabic"/>
            </a:endParaRPr>
          </a:p>
          <a:p>
            <a:pPr marL="657432" lvl="1" indent="-328716" algn="just">
              <a:lnSpc>
                <a:spcPts val="3045"/>
              </a:lnSpc>
              <a:buFont typeface="Arial"/>
              <a:buChar char="•"/>
            </a:pPr>
            <a:r>
              <a:rPr lang="en-US" sz="3045" spc="173">
                <a:solidFill>
                  <a:srgbClr val="040404"/>
                </a:solidFill>
                <a:latin typeface="Childos Arabic"/>
                <a:ea typeface="Childos Arabic"/>
                <a:cs typeface="Childos Arabic"/>
                <a:sym typeface="Childos Arabic"/>
              </a:rPr>
              <a:t>Someone shows you their private parts or asks you to show yours.</a:t>
            </a:r>
          </a:p>
          <a:p>
            <a:pPr algn="just">
              <a:lnSpc>
                <a:spcPts val="3045"/>
              </a:lnSpc>
            </a:pPr>
            <a:endParaRPr lang="en-US" sz="3045" spc="173">
              <a:solidFill>
                <a:srgbClr val="040404"/>
              </a:solidFill>
              <a:latin typeface="Childos Arabic"/>
              <a:ea typeface="Childos Arabic"/>
              <a:cs typeface="Childos Arabic"/>
              <a:sym typeface="Childos Arabic"/>
            </a:endParaRPr>
          </a:p>
          <a:p>
            <a:pPr marL="657432" lvl="1" indent="-328716" algn="just">
              <a:lnSpc>
                <a:spcPts val="3045"/>
              </a:lnSpc>
              <a:buFont typeface="Arial"/>
              <a:buChar char="•"/>
            </a:pPr>
            <a:r>
              <a:rPr lang="en-US" sz="3045" spc="173">
                <a:solidFill>
                  <a:srgbClr val="040404"/>
                </a:solidFill>
                <a:latin typeface="Childos Arabic"/>
                <a:ea typeface="Childos Arabic"/>
                <a:cs typeface="Childos Arabic"/>
                <a:sym typeface="Childos Arabic"/>
              </a:rPr>
              <a:t>Someone wants you to touch their private parts (with your hands or with another part of your body).</a:t>
            </a:r>
          </a:p>
          <a:p>
            <a:pPr algn="just">
              <a:lnSpc>
                <a:spcPts val="3045"/>
              </a:lnSpc>
            </a:pPr>
            <a:r>
              <a:rPr lang="en-US" sz="3045" spc="173">
                <a:solidFill>
                  <a:srgbClr val="040404"/>
                </a:solidFill>
                <a:latin typeface="Childos Arabic"/>
                <a:ea typeface="Childos Arabic"/>
                <a:cs typeface="Childos Arabic"/>
                <a:sym typeface="Childos Arabic"/>
              </a:rPr>
              <a:t> </a:t>
            </a:r>
          </a:p>
          <a:p>
            <a:pPr marL="657432" lvl="1" indent="-328716" algn="just">
              <a:lnSpc>
                <a:spcPts val="3045"/>
              </a:lnSpc>
              <a:buFont typeface="Arial"/>
              <a:buChar char="•"/>
            </a:pPr>
            <a:r>
              <a:rPr lang="en-US" sz="3045" spc="173">
                <a:solidFill>
                  <a:srgbClr val="040404"/>
                </a:solidFill>
                <a:latin typeface="Childos Arabic"/>
                <a:ea typeface="Childos Arabic"/>
                <a:cs typeface="Childos Arabic"/>
                <a:sym typeface="Childos Arabic"/>
              </a:rPr>
              <a:t>Someone sticks and rubs against you in a way that bothers you. </a:t>
            </a:r>
          </a:p>
          <a:p>
            <a:pPr algn="just">
              <a:lnSpc>
                <a:spcPts val="3045"/>
              </a:lnSpc>
            </a:pPr>
            <a:endParaRPr lang="en-US" sz="3045" spc="173">
              <a:solidFill>
                <a:srgbClr val="040404"/>
              </a:solidFill>
              <a:latin typeface="Childos Arabic"/>
              <a:ea typeface="Childos Arabic"/>
              <a:cs typeface="Childos Arabic"/>
              <a:sym typeface="Childos Arabic"/>
            </a:endParaRPr>
          </a:p>
          <a:p>
            <a:pPr marL="657432" lvl="1" indent="-328716" algn="just">
              <a:lnSpc>
                <a:spcPts val="3045"/>
              </a:lnSpc>
              <a:buFont typeface="Arial"/>
              <a:buChar char="•"/>
            </a:pPr>
            <a:r>
              <a:rPr lang="en-US" sz="3045" spc="173">
                <a:solidFill>
                  <a:srgbClr val="040404"/>
                </a:solidFill>
                <a:latin typeface="Childos Arabic"/>
                <a:ea typeface="Childos Arabic"/>
                <a:cs typeface="Childos Arabic"/>
                <a:sym typeface="Childos Arabic"/>
              </a:rPr>
              <a:t>Someone wants to take pictures or videos of you when you are naked. </a:t>
            </a:r>
          </a:p>
          <a:p>
            <a:pPr algn="just">
              <a:lnSpc>
                <a:spcPts val="3045"/>
              </a:lnSpc>
            </a:pPr>
            <a:endParaRPr lang="en-US" sz="3045" spc="173">
              <a:solidFill>
                <a:srgbClr val="040404"/>
              </a:solidFill>
              <a:latin typeface="Childos Arabic"/>
              <a:ea typeface="Childos Arabic"/>
              <a:cs typeface="Childos Arabic"/>
              <a:sym typeface="Childos Arabic"/>
            </a:endParaRPr>
          </a:p>
          <a:p>
            <a:pPr marL="657432" lvl="1" indent="-328716" algn="just">
              <a:lnSpc>
                <a:spcPts val="3045"/>
              </a:lnSpc>
              <a:buFont typeface="Arial"/>
              <a:buChar char="•"/>
            </a:pPr>
            <a:r>
              <a:rPr lang="en-US" sz="3045" spc="173">
                <a:solidFill>
                  <a:srgbClr val="040404"/>
                </a:solidFill>
                <a:latin typeface="Childos Arabic"/>
                <a:ea typeface="Childos Arabic"/>
                <a:cs typeface="Childos Arabic"/>
                <a:sym typeface="Childos Arabic"/>
              </a:rPr>
              <a:t>Someone shows or forces you to look at pictures or watch videos of naked people doing sexual acts.</a:t>
            </a:r>
          </a:p>
          <a:p>
            <a:pPr algn="ctr">
              <a:lnSpc>
                <a:spcPts val="4060"/>
              </a:lnSpc>
            </a:pPr>
            <a:endParaRPr lang="en-US" sz="3045" spc="173">
              <a:solidFill>
                <a:srgbClr val="040404"/>
              </a:solidFill>
              <a:latin typeface="Childos Arabic"/>
              <a:ea typeface="Childos Arabic"/>
              <a:cs typeface="Childos Arabic"/>
              <a:sym typeface="Childos Arabic"/>
            </a:endParaRPr>
          </a:p>
        </p:txBody>
      </p:sp>
      <p:sp>
        <p:nvSpPr>
          <p:cNvPr id="11" name="TextBox 11"/>
          <p:cNvSpPr txBox="1"/>
          <p:nvPr/>
        </p:nvSpPr>
        <p:spPr>
          <a:xfrm>
            <a:off x="6495331" y="2409507"/>
            <a:ext cx="7218462" cy="498475"/>
          </a:xfrm>
          <a:prstGeom prst="rect">
            <a:avLst/>
          </a:prstGeom>
        </p:spPr>
        <p:txBody>
          <a:bodyPr lIns="0" tIns="0" rIns="0" bIns="0" rtlCol="0" anchor="t">
            <a:spAutoFit/>
          </a:bodyPr>
          <a:lstStyle/>
          <a:p>
            <a:pPr algn="ctr">
              <a:lnSpc>
                <a:spcPts val="3500"/>
              </a:lnSpc>
              <a:spcBef>
                <a:spcPct val="0"/>
              </a:spcBef>
            </a:pPr>
            <a:r>
              <a:rPr lang="en-US" sz="3500" spc="199">
                <a:solidFill>
                  <a:srgbClr val="000000"/>
                </a:solidFill>
                <a:latin typeface="Childos Arabic"/>
                <a:ea typeface="Childos Arabic"/>
                <a:cs typeface="Childos Arabic"/>
                <a:sym typeface="Childos Arabic"/>
              </a:rPr>
              <a:t>SEXUAL ASSAULT HAPPENS WHEN...</a:t>
            </a:r>
          </a:p>
        </p:txBody>
      </p:sp>
      <p:sp>
        <p:nvSpPr>
          <p:cNvPr id="12" name="Freeform 12"/>
          <p:cNvSpPr/>
          <p:nvPr/>
        </p:nvSpPr>
        <p:spPr>
          <a:xfrm>
            <a:off x="14262451" y="8756230"/>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7"/>
            <a:stretch>
              <a:fillRect/>
            </a:stretch>
          </a:blipFill>
        </p:spPr>
        <p:txBody>
          <a:bodyPr/>
          <a:lstStyle/>
          <a:p>
            <a:endParaRPr lang="en-CA"/>
          </a:p>
        </p:txBody>
      </p:sp>
      <p:sp>
        <p:nvSpPr>
          <p:cNvPr id="13" name="Freeform 13"/>
          <p:cNvSpPr/>
          <p:nvPr/>
        </p:nvSpPr>
        <p:spPr>
          <a:xfrm>
            <a:off x="1316017" y="1360805"/>
            <a:ext cx="2607796" cy="2607796"/>
          </a:xfrm>
          <a:custGeom>
            <a:avLst/>
            <a:gdLst/>
            <a:ahLst/>
            <a:cxnLst/>
            <a:rect l="l" t="t" r="r" b="b"/>
            <a:pathLst>
              <a:path w="2607796" h="2607796">
                <a:moveTo>
                  <a:pt x="0" y="0"/>
                </a:moveTo>
                <a:lnTo>
                  <a:pt x="2607796" y="0"/>
                </a:lnTo>
                <a:lnTo>
                  <a:pt x="2607796" y="2607796"/>
                </a:lnTo>
                <a:lnTo>
                  <a:pt x="0" y="2607796"/>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CA"/>
          </a:p>
        </p:txBody>
      </p:sp>
      <p:sp>
        <p:nvSpPr>
          <p:cNvPr id="14" name="Freeform 14"/>
          <p:cNvSpPr/>
          <p:nvPr/>
        </p:nvSpPr>
        <p:spPr>
          <a:xfrm>
            <a:off x="1225399" y="5598584"/>
            <a:ext cx="2789032" cy="3422125"/>
          </a:xfrm>
          <a:custGeom>
            <a:avLst/>
            <a:gdLst/>
            <a:ahLst/>
            <a:cxnLst/>
            <a:rect l="l" t="t" r="r" b="b"/>
            <a:pathLst>
              <a:path w="2789032" h="3422125">
                <a:moveTo>
                  <a:pt x="0" y="0"/>
                </a:moveTo>
                <a:lnTo>
                  <a:pt x="2789032" y="0"/>
                </a:lnTo>
                <a:lnTo>
                  <a:pt x="2789032" y="3422125"/>
                </a:lnTo>
                <a:lnTo>
                  <a:pt x="0" y="3422125"/>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CA"/>
          </a:p>
        </p:txBody>
      </p:sp>
      <p:sp>
        <p:nvSpPr>
          <p:cNvPr id="15" name="Freeform 15"/>
          <p:cNvSpPr/>
          <p:nvPr/>
        </p:nvSpPr>
        <p:spPr>
          <a:xfrm>
            <a:off x="15886713" y="3438827"/>
            <a:ext cx="2641390" cy="2608372"/>
          </a:xfrm>
          <a:custGeom>
            <a:avLst/>
            <a:gdLst/>
            <a:ahLst/>
            <a:cxnLst/>
            <a:rect l="l" t="t" r="r" b="b"/>
            <a:pathLst>
              <a:path w="2641390" h="2608372">
                <a:moveTo>
                  <a:pt x="0" y="0"/>
                </a:moveTo>
                <a:lnTo>
                  <a:pt x="2641389" y="0"/>
                </a:lnTo>
                <a:lnTo>
                  <a:pt x="2641389" y="2608372"/>
                </a:lnTo>
                <a:lnTo>
                  <a:pt x="0" y="2608372"/>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CA"/>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3592462" y="1874170"/>
            <a:ext cx="10855791" cy="5943546"/>
          </a:xfrm>
          <a:custGeom>
            <a:avLst/>
            <a:gdLst/>
            <a:ahLst/>
            <a:cxnLst/>
            <a:rect l="l" t="t" r="r" b="b"/>
            <a:pathLst>
              <a:path w="10855791" h="5943546">
                <a:moveTo>
                  <a:pt x="0" y="0"/>
                </a:moveTo>
                <a:lnTo>
                  <a:pt x="10855792" y="0"/>
                </a:lnTo>
                <a:lnTo>
                  <a:pt x="10855792" y="5943546"/>
                </a:lnTo>
                <a:lnTo>
                  <a:pt x="0" y="594354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2370693">
            <a:off x="-2745786" y="613439"/>
            <a:ext cx="7548972" cy="1550971"/>
          </a:xfrm>
          <a:custGeom>
            <a:avLst/>
            <a:gdLst/>
            <a:ahLst/>
            <a:cxnLst/>
            <a:rect l="l" t="t" r="r" b="b"/>
            <a:pathLst>
              <a:path w="7548972" h="1550971">
                <a:moveTo>
                  <a:pt x="0" y="0"/>
                </a:moveTo>
                <a:lnTo>
                  <a:pt x="7548972" y="0"/>
                </a:lnTo>
                <a:lnTo>
                  <a:pt x="7548972" y="1550971"/>
                </a:lnTo>
                <a:lnTo>
                  <a:pt x="0" y="155097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2370693">
            <a:off x="-2449511" y="933693"/>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14940467" y="-972801"/>
            <a:ext cx="3626458" cy="3613271"/>
          </a:xfrm>
          <a:custGeom>
            <a:avLst/>
            <a:gdLst/>
            <a:ahLst/>
            <a:cxnLst/>
            <a:rect l="l" t="t" r="r" b="b"/>
            <a:pathLst>
              <a:path w="3626458" h="3613271">
                <a:moveTo>
                  <a:pt x="0" y="0"/>
                </a:moveTo>
                <a:lnTo>
                  <a:pt x="3626458" y="0"/>
                </a:lnTo>
                <a:lnTo>
                  <a:pt x="3626458" y="3613270"/>
                </a:lnTo>
                <a:lnTo>
                  <a:pt x="0" y="361327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a:off x="3839746" y="3124554"/>
            <a:ext cx="9873719" cy="4958063"/>
          </a:xfrm>
          <a:prstGeom prst="rect">
            <a:avLst/>
          </a:prstGeom>
        </p:spPr>
        <p:txBody>
          <a:bodyPr lIns="0" tIns="0" rIns="0" bIns="0" rtlCol="0" anchor="t">
            <a:spAutoFit/>
          </a:bodyPr>
          <a:lstStyle/>
          <a:p>
            <a:pPr marL="933624" lvl="1" indent="-466812" algn="ctr">
              <a:lnSpc>
                <a:spcPts val="4324"/>
              </a:lnSpc>
              <a:buFont typeface="Arial"/>
              <a:buChar char="•"/>
            </a:pPr>
            <a:r>
              <a:rPr lang="en-US" sz="4324" spc="246">
                <a:solidFill>
                  <a:srgbClr val="040404"/>
                </a:solidFill>
                <a:latin typeface="Childos Arabic"/>
                <a:ea typeface="Childos Arabic"/>
                <a:cs typeface="Childos Arabic"/>
                <a:sym typeface="Childos Arabic"/>
              </a:rPr>
              <a:t>Someone from your family</a:t>
            </a:r>
          </a:p>
          <a:p>
            <a:pPr marL="933624" lvl="1" indent="-466812" algn="ctr">
              <a:lnSpc>
                <a:spcPts val="4324"/>
              </a:lnSpc>
              <a:buFont typeface="Arial"/>
              <a:buChar char="•"/>
            </a:pPr>
            <a:r>
              <a:rPr lang="en-US" sz="4324" spc="246">
                <a:solidFill>
                  <a:srgbClr val="040404"/>
                </a:solidFill>
                <a:latin typeface="Childos Arabic"/>
                <a:ea typeface="Childos Arabic"/>
                <a:cs typeface="Childos Arabic"/>
                <a:sym typeface="Childos Arabic"/>
              </a:rPr>
              <a:t>Someone you know (friend, neighbor, coach, etc..)</a:t>
            </a:r>
          </a:p>
          <a:p>
            <a:pPr marL="933624" lvl="1" indent="-466812" algn="ctr">
              <a:lnSpc>
                <a:spcPts val="4324"/>
              </a:lnSpc>
              <a:buFont typeface="Arial"/>
              <a:buChar char="•"/>
            </a:pPr>
            <a:r>
              <a:rPr lang="en-US" sz="4324" spc="246">
                <a:solidFill>
                  <a:srgbClr val="040404"/>
                </a:solidFill>
                <a:latin typeface="Childos Arabic"/>
                <a:ea typeface="Childos Arabic"/>
                <a:cs typeface="Childos Arabic"/>
                <a:sym typeface="Childos Arabic"/>
              </a:rPr>
              <a:t>Someone you don’t know</a:t>
            </a:r>
          </a:p>
          <a:p>
            <a:pPr marL="933624" lvl="1" indent="-466812" algn="ctr">
              <a:lnSpc>
                <a:spcPts val="4324"/>
              </a:lnSpc>
              <a:buFont typeface="Arial"/>
              <a:buChar char="•"/>
            </a:pPr>
            <a:r>
              <a:rPr lang="en-US" sz="4324" spc="246">
                <a:solidFill>
                  <a:srgbClr val="040404"/>
                </a:solidFill>
                <a:latin typeface="Childos Arabic"/>
                <a:ea typeface="Childos Arabic"/>
                <a:cs typeface="Childos Arabic"/>
                <a:sym typeface="Childos Arabic"/>
              </a:rPr>
              <a:t> Someone you’ve seen before, but don’t know very well</a:t>
            </a:r>
          </a:p>
          <a:p>
            <a:pPr algn="ctr">
              <a:lnSpc>
                <a:spcPts val="4324"/>
              </a:lnSpc>
              <a:spcBef>
                <a:spcPct val="0"/>
              </a:spcBef>
            </a:pPr>
            <a:endParaRPr lang="en-US" sz="4324" spc="246">
              <a:solidFill>
                <a:srgbClr val="040404"/>
              </a:solidFill>
              <a:latin typeface="Childos Arabic"/>
              <a:ea typeface="Childos Arabic"/>
              <a:cs typeface="Childos Arabic"/>
              <a:sym typeface="Childos Arabic"/>
            </a:endParaRPr>
          </a:p>
          <a:p>
            <a:pPr algn="ctr">
              <a:lnSpc>
                <a:spcPts val="4324"/>
              </a:lnSpc>
              <a:spcBef>
                <a:spcPct val="0"/>
              </a:spcBef>
            </a:pPr>
            <a:r>
              <a:rPr lang="en-US" sz="4324" spc="246">
                <a:solidFill>
                  <a:srgbClr val="040404"/>
                </a:solidFill>
                <a:latin typeface="Childos Arabic"/>
                <a:ea typeface="Childos Arabic"/>
                <a:cs typeface="Childos Arabic"/>
                <a:sym typeface="Childos Arabic"/>
              </a:rPr>
              <a:t>.</a:t>
            </a:r>
          </a:p>
          <a:p>
            <a:pPr algn="ctr">
              <a:lnSpc>
                <a:spcPts val="4324"/>
              </a:lnSpc>
              <a:spcBef>
                <a:spcPct val="0"/>
              </a:spcBef>
            </a:pPr>
            <a:endParaRPr lang="en-US" sz="4324" spc="246">
              <a:solidFill>
                <a:srgbClr val="040404"/>
              </a:solidFill>
              <a:latin typeface="Childos Arabic"/>
              <a:ea typeface="Childos Arabic"/>
              <a:cs typeface="Childos Arabic"/>
              <a:sym typeface="Childos Arabic"/>
            </a:endParaRPr>
          </a:p>
        </p:txBody>
      </p:sp>
      <p:sp>
        <p:nvSpPr>
          <p:cNvPr id="7" name="Freeform 7"/>
          <p:cNvSpPr/>
          <p:nvPr/>
        </p:nvSpPr>
        <p:spPr>
          <a:xfrm>
            <a:off x="336012" y="5348431"/>
            <a:ext cx="2623615" cy="4938569"/>
          </a:xfrm>
          <a:custGeom>
            <a:avLst/>
            <a:gdLst/>
            <a:ahLst/>
            <a:cxnLst/>
            <a:rect l="l" t="t" r="r" b="b"/>
            <a:pathLst>
              <a:path w="2623615" h="4938569">
                <a:moveTo>
                  <a:pt x="0" y="0"/>
                </a:moveTo>
                <a:lnTo>
                  <a:pt x="2623615" y="0"/>
                </a:lnTo>
                <a:lnTo>
                  <a:pt x="2623615" y="4938569"/>
                </a:lnTo>
                <a:lnTo>
                  <a:pt x="0" y="493856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8" name="TextBox 8"/>
          <p:cNvSpPr txBox="1"/>
          <p:nvPr/>
        </p:nvSpPr>
        <p:spPr>
          <a:xfrm>
            <a:off x="3839746" y="1066800"/>
            <a:ext cx="10608507" cy="626110"/>
          </a:xfrm>
          <a:prstGeom prst="rect">
            <a:avLst/>
          </a:prstGeom>
        </p:spPr>
        <p:txBody>
          <a:bodyPr lIns="0" tIns="0" rIns="0" bIns="0" rtlCol="0" anchor="t">
            <a:spAutoFit/>
          </a:bodyPr>
          <a:lstStyle/>
          <a:p>
            <a:pPr algn="ctr">
              <a:lnSpc>
                <a:spcPts val="4400"/>
              </a:lnSpc>
              <a:spcBef>
                <a:spcPct val="0"/>
              </a:spcBef>
            </a:pPr>
            <a:r>
              <a:rPr lang="en-US" sz="4400" spc="250">
                <a:solidFill>
                  <a:srgbClr val="000000"/>
                </a:solidFill>
                <a:latin typeface="Childos Arabic"/>
                <a:ea typeface="Childos Arabic"/>
                <a:cs typeface="Childos Arabic"/>
                <a:sym typeface="Childos Arabic"/>
              </a:rPr>
              <a:t>WHO CARRIES OUT THESE ACTS?</a:t>
            </a:r>
          </a:p>
        </p:txBody>
      </p:sp>
      <p:sp>
        <p:nvSpPr>
          <p:cNvPr id="9" name="TextBox 9"/>
          <p:cNvSpPr txBox="1"/>
          <p:nvPr/>
        </p:nvSpPr>
        <p:spPr>
          <a:xfrm>
            <a:off x="2679267" y="7915786"/>
            <a:ext cx="13172270" cy="1114725"/>
          </a:xfrm>
          <a:prstGeom prst="rect">
            <a:avLst/>
          </a:prstGeom>
        </p:spPr>
        <p:txBody>
          <a:bodyPr lIns="0" tIns="0" rIns="0" bIns="0" rtlCol="0" anchor="t">
            <a:spAutoFit/>
          </a:bodyPr>
          <a:lstStyle/>
          <a:p>
            <a:pPr algn="ctr">
              <a:lnSpc>
                <a:spcPts val="4136"/>
              </a:lnSpc>
              <a:spcBef>
                <a:spcPct val="0"/>
              </a:spcBef>
            </a:pPr>
            <a:r>
              <a:rPr lang="en-US" sz="4136" spc="235">
                <a:solidFill>
                  <a:srgbClr val="000000"/>
                </a:solidFill>
                <a:latin typeface="Childos Arabic"/>
                <a:ea typeface="Childos Arabic"/>
                <a:cs typeface="Childos Arabic"/>
                <a:sym typeface="Childos Arabic"/>
              </a:rPr>
              <a:t>No matter who did it, it is NEVER your fault. No one is allowed to do an act of sexual assault.</a:t>
            </a:r>
          </a:p>
        </p:txBody>
      </p:sp>
      <p:sp>
        <p:nvSpPr>
          <p:cNvPr id="10" name="Freeform 10"/>
          <p:cNvSpPr/>
          <p:nvPr/>
        </p:nvSpPr>
        <p:spPr>
          <a:xfrm>
            <a:off x="13838762" y="8601632"/>
            <a:ext cx="4025549" cy="1313335"/>
          </a:xfrm>
          <a:custGeom>
            <a:avLst/>
            <a:gdLst/>
            <a:ahLst/>
            <a:cxnLst/>
            <a:rect l="l" t="t" r="r" b="b"/>
            <a:pathLst>
              <a:path w="4025549" h="1313335">
                <a:moveTo>
                  <a:pt x="0" y="0"/>
                </a:moveTo>
                <a:lnTo>
                  <a:pt x="4025549" y="0"/>
                </a:lnTo>
                <a:lnTo>
                  <a:pt x="4025549" y="1313336"/>
                </a:lnTo>
                <a:lnTo>
                  <a:pt x="0" y="1313336"/>
                </a:lnTo>
                <a:lnTo>
                  <a:pt x="0" y="0"/>
                </a:lnTo>
                <a:close/>
              </a:path>
            </a:pathLst>
          </a:custGeom>
          <a:blipFill>
            <a:blip r:embed="rId13"/>
            <a:stretch>
              <a:fillRect/>
            </a:stretch>
          </a:blipFill>
        </p:spPr>
        <p:txBody>
          <a:bodyPr/>
          <a:lstStyle/>
          <a:p>
            <a:endParaRPr lang="en-CA"/>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0" y="246180"/>
            <a:ext cx="3132468" cy="3121077"/>
          </a:xfrm>
          <a:custGeom>
            <a:avLst/>
            <a:gdLst/>
            <a:ahLst/>
            <a:cxnLst/>
            <a:rect l="l" t="t" r="r" b="b"/>
            <a:pathLst>
              <a:path w="3132468" h="3121077">
                <a:moveTo>
                  <a:pt x="0" y="0"/>
                </a:moveTo>
                <a:lnTo>
                  <a:pt x="3132468" y="0"/>
                </a:lnTo>
                <a:lnTo>
                  <a:pt x="3132468" y="3121077"/>
                </a:lnTo>
                <a:lnTo>
                  <a:pt x="0" y="312107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4929356" y="2650180"/>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TextBox 5"/>
          <p:cNvSpPr txBox="1"/>
          <p:nvPr/>
        </p:nvSpPr>
        <p:spPr>
          <a:xfrm rot="-3486">
            <a:off x="5127579" y="4928245"/>
            <a:ext cx="7534463" cy="1312113"/>
          </a:xfrm>
          <a:prstGeom prst="rect">
            <a:avLst/>
          </a:prstGeom>
        </p:spPr>
        <p:txBody>
          <a:bodyPr lIns="0" tIns="0" rIns="0" bIns="0" rtlCol="0" anchor="t">
            <a:spAutoFit/>
          </a:bodyPr>
          <a:lstStyle/>
          <a:p>
            <a:pPr algn="ctr">
              <a:lnSpc>
                <a:spcPts val="10103"/>
              </a:lnSpc>
              <a:spcBef>
                <a:spcPct val="0"/>
              </a:spcBef>
            </a:pPr>
            <a:r>
              <a:rPr lang="en-US" sz="7217" spc="411">
                <a:solidFill>
                  <a:srgbClr val="040404"/>
                </a:solidFill>
                <a:latin typeface="Childos Arabic"/>
                <a:ea typeface="Childos Arabic"/>
                <a:cs typeface="Childos Arabic"/>
                <a:sym typeface="Childos Arabic"/>
              </a:rPr>
              <a:t>Noah’s Story</a:t>
            </a:r>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13838762" y="8454099"/>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0"/>
            <a:stretch>
              <a:fillRect/>
            </a:stretch>
          </a:blipFill>
        </p:spPr>
        <p:txBody>
          <a:bodyPr/>
          <a:lstStyle/>
          <a:p>
            <a:endParaRPr lang="en-CA"/>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1273</Words>
  <Application>Microsoft Office PowerPoint</Application>
  <PresentationFormat>Custom</PresentationFormat>
  <Paragraphs>171</Paragraphs>
  <Slides>22</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Calibri</vt:lpstr>
      <vt:lpstr>Childos Arabic</vt:lpstr>
      <vt:lpstr>Childos Arabic Bold</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CCQ Sexuality Education - Elementary 3 - Personal Limits - Sexual Assault Prevention</dc:title>
  <dc:creator>Andrea Verreault</dc:creator>
  <cp:lastModifiedBy>Andrea Verreault</cp:lastModifiedBy>
  <cp:revision>2</cp:revision>
  <dcterms:created xsi:type="dcterms:W3CDTF">2006-08-16T00:00:00Z</dcterms:created>
  <dcterms:modified xsi:type="dcterms:W3CDTF">2025-04-01T00:20:25Z</dcterms:modified>
  <dc:identifier>DAGhkNWcH2Q</dc:identifier>
</cp:coreProperties>
</file>